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20"/>
  </p:notesMasterIdLst>
  <p:sldIdLst>
    <p:sldId id="259" r:id="rId6"/>
    <p:sldId id="276" r:id="rId7"/>
    <p:sldId id="354" r:id="rId8"/>
    <p:sldId id="355" r:id="rId9"/>
    <p:sldId id="357" r:id="rId10"/>
    <p:sldId id="264" r:id="rId11"/>
    <p:sldId id="266" r:id="rId12"/>
    <p:sldId id="373" r:id="rId13"/>
    <p:sldId id="377" r:id="rId14"/>
    <p:sldId id="378" r:id="rId15"/>
    <p:sldId id="379" r:id="rId16"/>
    <p:sldId id="352" r:id="rId17"/>
    <p:sldId id="372" r:id="rId18"/>
    <p:sldId id="270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derhout, R.N. (PHEG)" initials="MR(" lastIdx="0" clrIdx="0">
    <p:extLst>
      <p:ext uri="{19B8F6BF-5375-455C-9EA6-DF929625EA0E}">
        <p15:presenceInfo xmlns:p15="http://schemas.microsoft.com/office/powerpoint/2012/main" userId="S-1-5-21-2823854044-2929624978-4008948091-1932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2C0705-6376-469F-AFEA-B1F5420B812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922CD05-5049-4503-B131-C5DB32873575}">
      <dgm:prSet phldrT="[Tekst]"/>
      <dgm:spPr>
        <a:solidFill>
          <a:srgbClr val="00B0F0"/>
        </a:solidFill>
      </dgm:spPr>
      <dgm:t>
        <a:bodyPr/>
        <a:lstStyle/>
        <a:p>
          <a:r>
            <a:rPr lang="nl-NL" dirty="0" err="1"/>
            <a:t>Social</a:t>
          </a:r>
          <a:r>
            <a:rPr lang="nl-NL" dirty="0"/>
            <a:t> </a:t>
          </a:r>
          <a:r>
            <a:rPr lang="nl-NL" dirty="0" err="1"/>
            <a:t>Due</a:t>
          </a:r>
          <a:r>
            <a:rPr lang="nl-NL" dirty="0"/>
            <a:t> </a:t>
          </a:r>
          <a:r>
            <a:rPr lang="nl-NL" dirty="0" err="1"/>
            <a:t>Dilegence</a:t>
          </a:r>
          <a:endParaRPr lang="nl-NL" dirty="0"/>
        </a:p>
        <a:p>
          <a:r>
            <a:rPr lang="nl-NL" dirty="0"/>
            <a:t>(1 oktober)</a:t>
          </a:r>
        </a:p>
      </dgm:t>
    </dgm:pt>
    <dgm:pt modelId="{9C64214E-50BA-415B-86F2-D6CBC0F5EA7D}" type="parTrans" cxnId="{5CB566AB-9347-4FDC-A8E9-4876DF627089}">
      <dgm:prSet/>
      <dgm:spPr/>
      <dgm:t>
        <a:bodyPr/>
        <a:lstStyle/>
        <a:p>
          <a:endParaRPr lang="nl-NL"/>
        </a:p>
      </dgm:t>
    </dgm:pt>
    <dgm:pt modelId="{F65DCDE6-35D1-4065-8011-78211D822B24}" type="sibTrans" cxnId="{5CB566AB-9347-4FDC-A8E9-4876DF627089}">
      <dgm:prSet/>
      <dgm:spPr/>
      <dgm:t>
        <a:bodyPr/>
        <a:lstStyle/>
        <a:p>
          <a:endParaRPr lang="nl-NL"/>
        </a:p>
      </dgm:t>
    </dgm:pt>
    <dgm:pt modelId="{C133BC06-1F98-4E70-A616-05C6BFA42847}">
      <dgm:prSet phldrT="[Tekst]"/>
      <dgm:spPr>
        <a:solidFill>
          <a:srgbClr val="7030A0"/>
        </a:solidFill>
      </dgm:spPr>
      <dgm:t>
        <a:bodyPr/>
        <a:lstStyle/>
        <a:p>
          <a:r>
            <a:rPr lang="nl-NL" dirty="0"/>
            <a:t>Kavelfinanciering plan</a:t>
          </a:r>
        </a:p>
        <a:p>
          <a:r>
            <a:rPr lang="nl-NL" dirty="0"/>
            <a:t>(1 januari 2021)</a:t>
          </a:r>
        </a:p>
      </dgm:t>
    </dgm:pt>
    <dgm:pt modelId="{4E812251-B4B1-48DF-B828-80008EA6C26E}" type="parTrans" cxnId="{2E7A341C-03CA-49DD-884D-86D39A558185}">
      <dgm:prSet/>
      <dgm:spPr/>
      <dgm:t>
        <a:bodyPr/>
        <a:lstStyle/>
        <a:p>
          <a:endParaRPr lang="nl-NL"/>
        </a:p>
      </dgm:t>
    </dgm:pt>
    <dgm:pt modelId="{1B4986BE-EA81-4E9F-9C0E-1869E2A135CF}" type="sibTrans" cxnId="{2E7A341C-03CA-49DD-884D-86D39A558185}">
      <dgm:prSet/>
      <dgm:spPr/>
      <dgm:t>
        <a:bodyPr/>
        <a:lstStyle/>
        <a:p>
          <a:endParaRPr lang="nl-NL"/>
        </a:p>
      </dgm:t>
    </dgm:pt>
    <dgm:pt modelId="{15617932-0E3F-4D42-BDC1-5B7BF26ABED7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l-NL" dirty="0"/>
            <a:t>Start initiatiefase</a:t>
          </a:r>
        </a:p>
        <a:p>
          <a:r>
            <a:rPr lang="nl-NL" dirty="0"/>
            <a:t>(1 juni 2021) </a:t>
          </a:r>
        </a:p>
      </dgm:t>
    </dgm:pt>
    <dgm:pt modelId="{5D9C4978-13C4-4DA2-97F1-33BBA09C9D2B}" type="parTrans" cxnId="{C26FABE4-245A-47E3-A6B1-7A10D9B235AE}">
      <dgm:prSet/>
      <dgm:spPr/>
      <dgm:t>
        <a:bodyPr/>
        <a:lstStyle/>
        <a:p>
          <a:endParaRPr lang="nl-NL"/>
        </a:p>
      </dgm:t>
    </dgm:pt>
    <dgm:pt modelId="{D0C9F5C7-E1A0-4F50-888F-9FC119E72D34}" type="sibTrans" cxnId="{C26FABE4-245A-47E3-A6B1-7A10D9B235AE}">
      <dgm:prSet/>
      <dgm:spPr/>
      <dgm:t>
        <a:bodyPr/>
        <a:lstStyle/>
        <a:p>
          <a:endParaRPr lang="nl-NL"/>
        </a:p>
      </dgm:t>
    </dgm:pt>
    <dgm:pt modelId="{212EE76E-443B-432A-AB50-6EB6FA8FE48B}">
      <dgm:prSet phldrT="[Tekst]"/>
      <dgm:spPr>
        <a:solidFill>
          <a:schemeClr val="accent2"/>
        </a:solidFill>
      </dgm:spPr>
      <dgm:t>
        <a:bodyPr/>
        <a:lstStyle/>
        <a:p>
          <a:r>
            <a:rPr lang="nl-NL" dirty="0"/>
            <a:t>Start kavel</a:t>
          </a:r>
        </a:p>
        <a:p>
          <a:r>
            <a:rPr lang="nl-NL" dirty="0"/>
            <a:t>(1 januari 2022)</a:t>
          </a:r>
        </a:p>
      </dgm:t>
    </dgm:pt>
    <dgm:pt modelId="{21232C95-A5E3-4336-82FD-553893719B77}" type="parTrans" cxnId="{A98B0688-781B-4309-8BA4-DB317F50C98D}">
      <dgm:prSet/>
      <dgm:spPr/>
      <dgm:t>
        <a:bodyPr/>
        <a:lstStyle/>
        <a:p>
          <a:endParaRPr lang="nl-NL"/>
        </a:p>
      </dgm:t>
    </dgm:pt>
    <dgm:pt modelId="{9EE9EF0D-19E9-4B8A-83B0-685FFC996D84}" type="sibTrans" cxnId="{A98B0688-781B-4309-8BA4-DB317F50C98D}">
      <dgm:prSet/>
      <dgm:spPr/>
      <dgm:t>
        <a:bodyPr/>
        <a:lstStyle/>
        <a:p>
          <a:endParaRPr lang="nl-NL"/>
        </a:p>
      </dgm:t>
    </dgm:pt>
    <dgm:pt modelId="{77CC0597-D094-4127-AA26-B76C2B4EAF7B}" type="pres">
      <dgm:prSet presAssocID="{492C0705-6376-469F-AFEA-B1F5420B812F}" presName="Name0" presStyleCnt="0">
        <dgm:presLayoutVars>
          <dgm:dir/>
          <dgm:animLvl val="lvl"/>
          <dgm:resizeHandles val="exact"/>
        </dgm:presLayoutVars>
      </dgm:prSet>
      <dgm:spPr/>
    </dgm:pt>
    <dgm:pt modelId="{4EF8DC48-B5F6-43E7-9859-9CDE0A67D3CD}" type="pres">
      <dgm:prSet presAssocID="{5922CD05-5049-4503-B131-C5DB3287357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B6B7973-2AAC-4982-B8EA-5199DB1507F7}" type="pres">
      <dgm:prSet presAssocID="{F65DCDE6-35D1-4065-8011-78211D822B24}" presName="parTxOnlySpace" presStyleCnt="0"/>
      <dgm:spPr/>
    </dgm:pt>
    <dgm:pt modelId="{329E1538-A40D-4E5E-9B1A-E8797905DB8C}" type="pres">
      <dgm:prSet presAssocID="{C133BC06-1F98-4E70-A616-05C6BFA42847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409B30B-B098-4B71-8CF9-1665664995B0}" type="pres">
      <dgm:prSet presAssocID="{1B4986BE-EA81-4E9F-9C0E-1869E2A135CF}" presName="parTxOnlySpace" presStyleCnt="0"/>
      <dgm:spPr/>
    </dgm:pt>
    <dgm:pt modelId="{0CFC3BFB-5496-4AAD-8A12-EE949223D8D5}" type="pres">
      <dgm:prSet presAssocID="{15617932-0E3F-4D42-BDC1-5B7BF26ABED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B7553E2-2016-47A3-B75C-EE25E42AB89C}" type="pres">
      <dgm:prSet presAssocID="{D0C9F5C7-E1A0-4F50-888F-9FC119E72D34}" presName="parTxOnlySpace" presStyleCnt="0"/>
      <dgm:spPr/>
    </dgm:pt>
    <dgm:pt modelId="{D793C178-525C-4305-BAF0-2678913DF1EB}" type="pres">
      <dgm:prSet presAssocID="{212EE76E-443B-432A-AB50-6EB6FA8FE48B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E7A341C-03CA-49DD-884D-86D39A558185}" srcId="{492C0705-6376-469F-AFEA-B1F5420B812F}" destId="{C133BC06-1F98-4E70-A616-05C6BFA42847}" srcOrd="1" destOrd="0" parTransId="{4E812251-B4B1-48DF-B828-80008EA6C26E}" sibTransId="{1B4986BE-EA81-4E9F-9C0E-1869E2A135CF}"/>
    <dgm:cxn modelId="{C589CD52-0256-40D3-9562-243ACBA3D8BB}" type="presOf" srcId="{C133BC06-1F98-4E70-A616-05C6BFA42847}" destId="{329E1538-A40D-4E5E-9B1A-E8797905DB8C}" srcOrd="0" destOrd="0" presId="urn:microsoft.com/office/officeart/2005/8/layout/chevron1"/>
    <dgm:cxn modelId="{6612C681-5624-441C-83FA-107F450F7079}" type="presOf" srcId="{492C0705-6376-469F-AFEA-B1F5420B812F}" destId="{77CC0597-D094-4127-AA26-B76C2B4EAF7B}" srcOrd="0" destOrd="0" presId="urn:microsoft.com/office/officeart/2005/8/layout/chevron1"/>
    <dgm:cxn modelId="{A98B0688-781B-4309-8BA4-DB317F50C98D}" srcId="{492C0705-6376-469F-AFEA-B1F5420B812F}" destId="{212EE76E-443B-432A-AB50-6EB6FA8FE48B}" srcOrd="3" destOrd="0" parTransId="{21232C95-A5E3-4336-82FD-553893719B77}" sibTransId="{9EE9EF0D-19E9-4B8A-83B0-685FFC996D84}"/>
    <dgm:cxn modelId="{C3EE5B96-87BB-4EA7-B293-893BC6788AB2}" type="presOf" srcId="{212EE76E-443B-432A-AB50-6EB6FA8FE48B}" destId="{D793C178-525C-4305-BAF0-2678913DF1EB}" srcOrd="0" destOrd="0" presId="urn:microsoft.com/office/officeart/2005/8/layout/chevron1"/>
    <dgm:cxn modelId="{8904B397-3413-45F9-B6D8-7476DB40E56B}" type="presOf" srcId="{5922CD05-5049-4503-B131-C5DB32873575}" destId="{4EF8DC48-B5F6-43E7-9859-9CDE0A67D3CD}" srcOrd="0" destOrd="0" presId="urn:microsoft.com/office/officeart/2005/8/layout/chevron1"/>
    <dgm:cxn modelId="{5CB566AB-9347-4FDC-A8E9-4876DF627089}" srcId="{492C0705-6376-469F-AFEA-B1F5420B812F}" destId="{5922CD05-5049-4503-B131-C5DB32873575}" srcOrd="0" destOrd="0" parTransId="{9C64214E-50BA-415B-86F2-D6CBC0F5EA7D}" sibTransId="{F65DCDE6-35D1-4065-8011-78211D822B24}"/>
    <dgm:cxn modelId="{43E3FFBA-8CDD-49CA-9016-94250909FE97}" type="presOf" srcId="{15617932-0E3F-4D42-BDC1-5B7BF26ABED7}" destId="{0CFC3BFB-5496-4AAD-8A12-EE949223D8D5}" srcOrd="0" destOrd="0" presId="urn:microsoft.com/office/officeart/2005/8/layout/chevron1"/>
    <dgm:cxn modelId="{C26FABE4-245A-47E3-A6B1-7A10D9B235AE}" srcId="{492C0705-6376-469F-AFEA-B1F5420B812F}" destId="{15617932-0E3F-4D42-BDC1-5B7BF26ABED7}" srcOrd="2" destOrd="0" parTransId="{5D9C4978-13C4-4DA2-97F1-33BBA09C9D2B}" sibTransId="{D0C9F5C7-E1A0-4F50-888F-9FC119E72D34}"/>
    <dgm:cxn modelId="{DFA804F1-39F4-4E06-BA26-5F66FC5E99C0}" type="presParOf" srcId="{77CC0597-D094-4127-AA26-B76C2B4EAF7B}" destId="{4EF8DC48-B5F6-43E7-9859-9CDE0A67D3CD}" srcOrd="0" destOrd="0" presId="urn:microsoft.com/office/officeart/2005/8/layout/chevron1"/>
    <dgm:cxn modelId="{4597548F-6C3E-4F07-A886-962AC13D98C1}" type="presParOf" srcId="{77CC0597-D094-4127-AA26-B76C2B4EAF7B}" destId="{AB6B7973-2AAC-4982-B8EA-5199DB1507F7}" srcOrd="1" destOrd="0" presId="urn:microsoft.com/office/officeart/2005/8/layout/chevron1"/>
    <dgm:cxn modelId="{D2F87EAC-F98F-44B7-8035-7AD1A6C733CA}" type="presParOf" srcId="{77CC0597-D094-4127-AA26-B76C2B4EAF7B}" destId="{329E1538-A40D-4E5E-9B1A-E8797905DB8C}" srcOrd="2" destOrd="0" presId="urn:microsoft.com/office/officeart/2005/8/layout/chevron1"/>
    <dgm:cxn modelId="{D84135BC-FC0E-49A2-B722-04F027E0FBC3}" type="presParOf" srcId="{77CC0597-D094-4127-AA26-B76C2B4EAF7B}" destId="{F409B30B-B098-4B71-8CF9-1665664995B0}" srcOrd="3" destOrd="0" presId="urn:microsoft.com/office/officeart/2005/8/layout/chevron1"/>
    <dgm:cxn modelId="{4C939217-A493-421B-9546-07AC9D5CBBE2}" type="presParOf" srcId="{77CC0597-D094-4127-AA26-B76C2B4EAF7B}" destId="{0CFC3BFB-5496-4AAD-8A12-EE949223D8D5}" srcOrd="4" destOrd="0" presId="urn:microsoft.com/office/officeart/2005/8/layout/chevron1"/>
    <dgm:cxn modelId="{F24558BE-BDC4-43B4-8434-878042F7B6D2}" type="presParOf" srcId="{77CC0597-D094-4127-AA26-B76C2B4EAF7B}" destId="{CB7553E2-2016-47A3-B75C-EE25E42AB89C}" srcOrd="5" destOrd="0" presId="urn:microsoft.com/office/officeart/2005/8/layout/chevron1"/>
    <dgm:cxn modelId="{673BDC3A-D30C-4B52-9D0B-EB580CB22192}" type="presParOf" srcId="{77CC0597-D094-4127-AA26-B76C2B4EAF7B}" destId="{D793C178-525C-4305-BAF0-2678913DF1E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455AE8-77F6-4412-81CE-514BB65150D9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177BCBD-0DEF-450E-BC28-4BD1FC57CE72}">
      <dgm:prSet phldrT="[Teks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nl-NL" dirty="0"/>
            <a:t> </a:t>
          </a:r>
          <a:r>
            <a:rPr lang="nl-NL" b="1" dirty="0"/>
            <a:t>Operator</a:t>
          </a:r>
        </a:p>
      </dgm:t>
    </dgm:pt>
    <dgm:pt modelId="{42F12412-4C1C-4396-89DE-E1C497E89F6A}" type="parTrans" cxnId="{86720F63-B0F9-4835-B780-BF0098E746CD}">
      <dgm:prSet/>
      <dgm:spPr/>
      <dgm:t>
        <a:bodyPr/>
        <a:lstStyle/>
        <a:p>
          <a:endParaRPr lang="nl-NL"/>
        </a:p>
      </dgm:t>
    </dgm:pt>
    <dgm:pt modelId="{44CB199E-0EF1-402C-A6F8-F4BCF5883A63}" type="sibTrans" cxnId="{86720F63-B0F9-4835-B780-BF0098E746CD}">
      <dgm:prSet/>
      <dgm:spPr/>
      <dgm:t>
        <a:bodyPr/>
        <a:lstStyle/>
        <a:p>
          <a:endParaRPr lang="nl-NL"/>
        </a:p>
      </dgm:t>
    </dgm:pt>
    <dgm:pt modelId="{909FF1B0-B7A8-47E5-9834-9861AE2A8F5D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nl-NL" b="1" dirty="0"/>
            <a:t>Integrator </a:t>
          </a:r>
        </a:p>
      </dgm:t>
    </dgm:pt>
    <dgm:pt modelId="{7C336EDD-06A9-4077-9134-94F4954F9FAB}" type="parTrans" cxnId="{64C68BD6-F622-4C16-B9CD-C1FBCFA90234}">
      <dgm:prSet/>
      <dgm:spPr/>
      <dgm:t>
        <a:bodyPr/>
        <a:lstStyle/>
        <a:p>
          <a:endParaRPr lang="nl-NL"/>
        </a:p>
      </dgm:t>
    </dgm:pt>
    <dgm:pt modelId="{388A1F50-690C-473B-82BB-18C1EBA835E9}" type="sibTrans" cxnId="{64C68BD6-F622-4C16-B9CD-C1FBCFA90234}">
      <dgm:prSet/>
      <dgm:spPr/>
      <dgm:t>
        <a:bodyPr/>
        <a:lstStyle/>
        <a:p>
          <a:endParaRPr lang="nl-NL"/>
        </a:p>
      </dgm:t>
    </dgm:pt>
    <dgm:pt modelId="{7784004E-A8D6-4E06-830F-FF8A1BEA4152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nl-NL" b="1" dirty="0"/>
            <a:t>Kavelmanager </a:t>
          </a:r>
        </a:p>
      </dgm:t>
    </dgm:pt>
    <dgm:pt modelId="{C61F0222-A841-47A5-914E-0C8CCC9C3AEF}" type="parTrans" cxnId="{15DE0E3F-4B9E-4F03-913A-C1429C0ABE69}">
      <dgm:prSet/>
      <dgm:spPr/>
      <dgm:t>
        <a:bodyPr/>
        <a:lstStyle/>
        <a:p>
          <a:endParaRPr lang="nl-NL"/>
        </a:p>
      </dgm:t>
    </dgm:pt>
    <dgm:pt modelId="{421891AA-D1D3-4298-9BDD-B5CAA1FCB260}" type="sibTrans" cxnId="{15DE0E3F-4B9E-4F03-913A-C1429C0ABE69}">
      <dgm:prSet/>
      <dgm:spPr/>
      <dgm:t>
        <a:bodyPr/>
        <a:lstStyle/>
        <a:p>
          <a:endParaRPr lang="nl-NL"/>
        </a:p>
      </dgm:t>
    </dgm:pt>
    <dgm:pt modelId="{5FCB0961-40CA-44A7-9C2E-BDED553D1C0E}" type="pres">
      <dgm:prSet presAssocID="{9F455AE8-77F6-4412-81CE-514BB65150D9}" presName="Name0" presStyleCnt="0">
        <dgm:presLayoutVars>
          <dgm:dir/>
          <dgm:resizeHandles val="exact"/>
        </dgm:presLayoutVars>
      </dgm:prSet>
      <dgm:spPr/>
    </dgm:pt>
    <dgm:pt modelId="{A170E668-518D-40A0-AE54-5F574D924A95}" type="pres">
      <dgm:prSet presAssocID="{2177BCBD-0DEF-450E-BC28-4BD1FC57CE72}" presName="Name5" presStyleLbl="vennNode1" presStyleIdx="0" presStyleCnt="3">
        <dgm:presLayoutVars>
          <dgm:bulletEnabled val="1"/>
        </dgm:presLayoutVars>
      </dgm:prSet>
      <dgm:spPr/>
    </dgm:pt>
    <dgm:pt modelId="{83D93214-24C0-4084-8FDC-764FFE7FB059}" type="pres">
      <dgm:prSet presAssocID="{44CB199E-0EF1-402C-A6F8-F4BCF5883A63}" presName="space" presStyleCnt="0"/>
      <dgm:spPr/>
    </dgm:pt>
    <dgm:pt modelId="{DECC18EF-C2FE-4E2F-90B6-99118C053610}" type="pres">
      <dgm:prSet presAssocID="{909FF1B0-B7A8-47E5-9834-9861AE2A8F5D}" presName="Name5" presStyleLbl="vennNode1" presStyleIdx="1" presStyleCnt="3">
        <dgm:presLayoutVars>
          <dgm:bulletEnabled val="1"/>
        </dgm:presLayoutVars>
      </dgm:prSet>
      <dgm:spPr/>
    </dgm:pt>
    <dgm:pt modelId="{8686D3F4-C86C-499C-8021-54574C4C4F41}" type="pres">
      <dgm:prSet presAssocID="{388A1F50-690C-473B-82BB-18C1EBA835E9}" presName="space" presStyleCnt="0"/>
      <dgm:spPr/>
    </dgm:pt>
    <dgm:pt modelId="{54804E38-DCF4-41E7-9874-123D819D801F}" type="pres">
      <dgm:prSet presAssocID="{7784004E-A8D6-4E06-830F-FF8A1BEA4152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353DE106-5079-46EC-9C18-9D92B0725F6F}" type="presOf" srcId="{7784004E-A8D6-4E06-830F-FF8A1BEA4152}" destId="{54804E38-DCF4-41E7-9874-123D819D801F}" srcOrd="0" destOrd="0" presId="urn:microsoft.com/office/officeart/2005/8/layout/venn3"/>
    <dgm:cxn modelId="{E2F5A823-3AB9-408B-BD17-E7DF70D3BB78}" type="presOf" srcId="{9F455AE8-77F6-4412-81CE-514BB65150D9}" destId="{5FCB0961-40CA-44A7-9C2E-BDED553D1C0E}" srcOrd="0" destOrd="0" presId="urn:microsoft.com/office/officeart/2005/8/layout/venn3"/>
    <dgm:cxn modelId="{6EECDF3C-6E62-42BF-9F4D-83AEF479588B}" type="presOf" srcId="{909FF1B0-B7A8-47E5-9834-9861AE2A8F5D}" destId="{DECC18EF-C2FE-4E2F-90B6-99118C053610}" srcOrd="0" destOrd="0" presId="urn:microsoft.com/office/officeart/2005/8/layout/venn3"/>
    <dgm:cxn modelId="{15DE0E3F-4B9E-4F03-913A-C1429C0ABE69}" srcId="{9F455AE8-77F6-4412-81CE-514BB65150D9}" destId="{7784004E-A8D6-4E06-830F-FF8A1BEA4152}" srcOrd="2" destOrd="0" parTransId="{C61F0222-A841-47A5-914E-0C8CCC9C3AEF}" sibTransId="{421891AA-D1D3-4298-9BDD-B5CAA1FCB260}"/>
    <dgm:cxn modelId="{86720F63-B0F9-4835-B780-BF0098E746CD}" srcId="{9F455AE8-77F6-4412-81CE-514BB65150D9}" destId="{2177BCBD-0DEF-450E-BC28-4BD1FC57CE72}" srcOrd="0" destOrd="0" parTransId="{42F12412-4C1C-4396-89DE-E1C497E89F6A}" sibTransId="{44CB199E-0EF1-402C-A6F8-F4BCF5883A63}"/>
    <dgm:cxn modelId="{3FB9D1D1-3C28-47D4-B52A-46AE5ABFB852}" type="presOf" srcId="{2177BCBD-0DEF-450E-BC28-4BD1FC57CE72}" destId="{A170E668-518D-40A0-AE54-5F574D924A95}" srcOrd="0" destOrd="0" presId="urn:microsoft.com/office/officeart/2005/8/layout/venn3"/>
    <dgm:cxn modelId="{64C68BD6-F622-4C16-B9CD-C1FBCFA90234}" srcId="{9F455AE8-77F6-4412-81CE-514BB65150D9}" destId="{909FF1B0-B7A8-47E5-9834-9861AE2A8F5D}" srcOrd="1" destOrd="0" parTransId="{7C336EDD-06A9-4077-9134-94F4954F9FAB}" sibTransId="{388A1F50-690C-473B-82BB-18C1EBA835E9}"/>
    <dgm:cxn modelId="{8235E8BD-8194-4F1E-8FFD-E164508DFB1A}" type="presParOf" srcId="{5FCB0961-40CA-44A7-9C2E-BDED553D1C0E}" destId="{A170E668-518D-40A0-AE54-5F574D924A95}" srcOrd="0" destOrd="0" presId="urn:microsoft.com/office/officeart/2005/8/layout/venn3"/>
    <dgm:cxn modelId="{AB7312EA-B1F4-45A4-B7AD-ED7FCC630861}" type="presParOf" srcId="{5FCB0961-40CA-44A7-9C2E-BDED553D1C0E}" destId="{83D93214-24C0-4084-8FDC-764FFE7FB059}" srcOrd="1" destOrd="0" presId="urn:microsoft.com/office/officeart/2005/8/layout/venn3"/>
    <dgm:cxn modelId="{E2729E80-BA63-44EF-88C9-78DDE2A620BE}" type="presParOf" srcId="{5FCB0961-40CA-44A7-9C2E-BDED553D1C0E}" destId="{DECC18EF-C2FE-4E2F-90B6-99118C053610}" srcOrd="2" destOrd="0" presId="urn:microsoft.com/office/officeart/2005/8/layout/venn3"/>
    <dgm:cxn modelId="{680262D1-F597-4C5E-BF02-BF2B2CCF9A5D}" type="presParOf" srcId="{5FCB0961-40CA-44A7-9C2E-BDED553D1C0E}" destId="{8686D3F4-C86C-499C-8021-54574C4C4F41}" srcOrd="3" destOrd="0" presId="urn:microsoft.com/office/officeart/2005/8/layout/venn3"/>
    <dgm:cxn modelId="{75D071ED-CE0B-4955-A28B-8174E393D6C5}" type="presParOf" srcId="{5FCB0961-40CA-44A7-9C2E-BDED553D1C0E}" destId="{54804E38-DCF4-41E7-9874-123D819D801F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8DC48-B5F6-43E7-9859-9CDE0A67D3CD}">
      <dsp:nvSpPr>
        <dsp:cNvPr id="0" name=""/>
        <dsp:cNvSpPr/>
      </dsp:nvSpPr>
      <dsp:spPr>
        <a:xfrm>
          <a:off x="5023" y="1011807"/>
          <a:ext cx="2924390" cy="1169756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 err="1"/>
            <a:t>Social</a:t>
          </a:r>
          <a:r>
            <a:rPr lang="nl-NL" sz="1800" kern="1200" dirty="0"/>
            <a:t> </a:t>
          </a:r>
          <a:r>
            <a:rPr lang="nl-NL" sz="1800" kern="1200" dirty="0" err="1"/>
            <a:t>Due</a:t>
          </a:r>
          <a:r>
            <a:rPr lang="nl-NL" sz="1800" kern="1200" dirty="0"/>
            <a:t> </a:t>
          </a:r>
          <a:r>
            <a:rPr lang="nl-NL" sz="1800" kern="1200" dirty="0" err="1"/>
            <a:t>Dilegence</a:t>
          </a:r>
          <a:endParaRPr lang="nl-NL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(1 oktober)</a:t>
          </a:r>
        </a:p>
      </dsp:txBody>
      <dsp:txXfrm>
        <a:off x="589901" y="1011807"/>
        <a:ext cx="1754634" cy="1169756"/>
      </dsp:txXfrm>
    </dsp:sp>
    <dsp:sp modelId="{329E1538-A40D-4E5E-9B1A-E8797905DB8C}">
      <dsp:nvSpPr>
        <dsp:cNvPr id="0" name=""/>
        <dsp:cNvSpPr/>
      </dsp:nvSpPr>
      <dsp:spPr>
        <a:xfrm>
          <a:off x="2636975" y="1011807"/>
          <a:ext cx="2924390" cy="1169756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Kavelfinanciering plan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(1 januari 2021)</a:t>
          </a:r>
        </a:p>
      </dsp:txBody>
      <dsp:txXfrm>
        <a:off x="3221853" y="1011807"/>
        <a:ext cx="1754634" cy="1169756"/>
      </dsp:txXfrm>
    </dsp:sp>
    <dsp:sp modelId="{0CFC3BFB-5496-4AAD-8A12-EE949223D8D5}">
      <dsp:nvSpPr>
        <dsp:cNvPr id="0" name=""/>
        <dsp:cNvSpPr/>
      </dsp:nvSpPr>
      <dsp:spPr>
        <a:xfrm>
          <a:off x="5268926" y="1011807"/>
          <a:ext cx="2924390" cy="1169756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Start initiatiefase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(1 juni 2021) </a:t>
          </a:r>
        </a:p>
      </dsp:txBody>
      <dsp:txXfrm>
        <a:off x="5853804" y="1011807"/>
        <a:ext cx="1754634" cy="1169756"/>
      </dsp:txXfrm>
    </dsp:sp>
    <dsp:sp modelId="{D793C178-525C-4305-BAF0-2678913DF1EB}">
      <dsp:nvSpPr>
        <dsp:cNvPr id="0" name=""/>
        <dsp:cNvSpPr/>
      </dsp:nvSpPr>
      <dsp:spPr>
        <a:xfrm>
          <a:off x="7900877" y="1011807"/>
          <a:ext cx="2924390" cy="1169756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Start kavel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(1 januari 2022)</a:t>
          </a:r>
        </a:p>
      </dsp:txBody>
      <dsp:txXfrm>
        <a:off x="8485755" y="1011807"/>
        <a:ext cx="1754634" cy="1169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0E668-518D-40A0-AE54-5F574D924A95}">
      <dsp:nvSpPr>
        <dsp:cNvPr id="0" name=""/>
        <dsp:cNvSpPr/>
      </dsp:nvSpPr>
      <dsp:spPr>
        <a:xfrm>
          <a:off x="1869451" y="731"/>
          <a:ext cx="1901460" cy="1901460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644" tIns="19050" rIns="104644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 </a:t>
          </a:r>
          <a:r>
            <a:rPr lang="nl-NL" sz="1500" b="1" kern="1200" dirty="0"/>
            <a:t>Operator</a:t>
          </a:r>
        </a:p>
      </dsp:txBody>
      <dsp:txXfrm>
        <a:off x="2147913" y="279193"/>
        <a:ext cx="1344536" cy="1344536"/>
      </dsp:txXfrm>
    </dsp:sp>
    <dsp:sp modelId="{DECC18EF-C2FE-4E2F-90B6-99118C053610}">
      <dsp:nvSpPr>
        <dsp:cNvPr id="0" name=""/>
        <dsp:cNvSpPr/>
      </dsp:nvSpPr>
      <dsp:spPr>
        <a:xfrm>
          <a:off x="3390620" y="731"/>
          <a:ext cx="1901460" cy="1901460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644" tIns="19050" rIns="104644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1" kern="1200" dirty="0"/>
            <a:t>Integrator </a:t>
          </a:r>
        </a:p>
      </dsp:txBody>
      <dsp:txXfrm>
        <a:off x="3669082" y="279193"/>
        <a:ext cx="1344536" cy="1344536"/>
      </dsp:txXfrm>
    </dsp:sp>
    <dsp:sp modelId="{54804E38-DCF4-41E7-9874-123D819D801F}">
      <dsp:nvSpPr>
        <dsp:cNvPr id="0" name=""/>
        <dsp:cNvSpPr/>
      </dsp:nvSpPr>
      <dsp:spPr>
        <a:xfrm>
          <a:off x="4911789" y="731"/>
          <a:ext cx="1901460" cy="1901460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644" tIns="19050" rIns="104644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1" kern="1200" dirty="0"/>
            <a:t>Kavelmanager </a:t>
          </a:r>
        </a:p>
      </dsp:txBody>
      <dsp:txXfrm>
        <a:off x="5190251" y="279193"/>
        <a:ext cx="1344536" cy="1344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8C0D9-8682-47BE-BC0C-FAB43853A434}" type="datetimeFigureOut">
              <a:rPr lang="nl-NL" smtClean="0"/>
              <a:t>10-07-2020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F2E60-4443-4142-A5DA-B5C7CC619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578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D993E-1B28-AA4A-8B6D-A28A7378E0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64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A6193-5B6A-4D98-9E60-0EACCB69F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5EA1C9-A0BE-46D5-A085-87D8A3CB3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510F5-CB20-4939-8C30-D49F080CD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0A1D-CD8F-48BA-A472-8ACE0616D80C}" type="datetimeFigureOut">
              <a:rPr lang="nl-NL" smtClean="0"/>
              <a:t>10-07-2020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4955C-827B-4012-B55C-073CF52C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EAC05-4F17-4FD4-958A-657EA04B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D3AA-D278-432C-AF0B-F8EAC1D040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986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86A03-388A-4F3C-9AB8-99A86FAA6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30063-4103-4B41-96F2-57857FDD4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BF983-6F6F-4972-B3DB-0448C4C9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0A1D-CD8F-48BA-A472-8ACE0616D80C}" type="datetimeFigureOut">
              <a:rPr lang="nl-NL" smtClean="0"/>
              <a:t>10-07-2020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2E5AF-F374-44B3-A647-BC440927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92829-B440-4A77-819F-1DA0BC44F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D3AA-D278-432C-AF0B-F8EAC1D040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25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37577A-A976-480F-BCF6-BC3A9E997C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D7CEE5-F644-488A-910B-C753E4A19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3F7D6-0D5C-4950-831E-C3207F675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0A1D-CD8F-48BA-A472-8ACE0616D80C}" type="datetimeFigureOut">
              <a:rPr lang="nl-NL" smtClean="0"/>
              <a:t>10-07-2020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0213-B398-4CD9-B76D-AC0D99E64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74A2B-816C-44A0-8C15-8425B986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D3AA-D278-432C-AF0B-F8EAC1D040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222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D4997EA-6F88-EA4F-8F44-12ED10DA9B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247681" y="5430764"/>
            <a:ext cx="1088139" cy="29688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rgbClr val="E57334"/>
                </a:solidFill>
                <a:latin typeface="Objective" pitchFamily="2" charset="77"/>
              </a:defRPr>
            </a:lvl1pPr>
          </a:lstStyle>
          <a:p>
            <a:fld id="{9045767C-C7C6-ED45-BD9A-853DC2007126}" type="datetime3">
              <a:rPr lang="en-US" sz="700" smtClean="0"/>
              <a:pPr/>
              <a:t>10 July 2020</a:t>
            </a:fld>
            <a:r>
              <a:rPr lang="en-US" dirty="0"/>
              <a:t>   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431558E-7E89-E845-9541-8E8C9F459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1" y="6331096"/>
            <a:ext cx="592777" cy="52690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E57334"/>
                </a:solidFill>
                <a:latin typeface="Objective" pitchFamily="2" charset="77"/>
              </a:defRPr>
            </a:lvl1pPr>
          </a:lstStyle>
          <a:p>
            <a:fld id="{409CEFD3-70C6-DD48-988C-3F1B8380CB4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54393-0F6A-B049-BB75-B12A4F93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754081" y="2826327"/>
            <a:ext cx="4114800" cy="302818"/>
          </a:xfrm>
          <a:prstGeom prst="rect">
            <a:avLst/>
          </a:prstGeom>
        </p:spPr>
        <p:txBody>
          <a:bodyPr anchor="ctr"/>
          <a:lstStyle>
            <a:lvl1pPr algn="l">
              <a:defRPr sz="700">
                <a:solidFill>
                  <a:srgbClr val="E57334"/>
                </a:solidFill>
                <a:latin typeface="Objective" pitchFamily="2" charset="77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presentatie</a:t>
            </a:r>
            <a:r>
              <a:rPr lang="en-US" dirty="0"/>
              <a:t>: </a:t>
            </a:r>
            <a:r>
              <a:rPr lang="en-US" dirty="0" err="1"/>
              <a:t>Titel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883CC7-202D-2547-92BC-AA0EF6B7CFE9}"/>
              </a:ext>
            </a:extLst>
          </p:cNvPr>
          <p:cNvCxnSpPr>
            <a:cxnSpLocks/>
          </p:cNvCxnSpPr>
          <p:nvPr userDrawn="1"/>
        </p:nvCxnSpPr>
        <p:spPr>
          <a:xfrm flipV="1">
            <a:off x="599707" y="712519"/>
            <a:ext cx="0" cy="5902038"/>
          </a:xfrm>
          <a:prstGeom prst="line">
            <a:avLst/>
          </a:prstGeom>
          <a:ln>
            <a:solidFill>
              <a:srgbClr val="E9E5E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F01D91A-F8AB-D74B-9814-5F9D9A565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32" y="-1"/>
            <a:ext cx="838792" cy="81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1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en afbeelding - vers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D4997EA-6F88-EA4F-8F44-12ED10DA9B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247681" y="5430764"/>
            <a:ext cx="1088139" cy="29688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rgbClr val="E57334"/>
                </a:solidFill>
                <a:latin typeface="Objective" pitchFamily="2" charset="77"/>
              </a:defRPr>
            </a:lvl1pPr>
          </a:lstStyle>
          <a:p>
            <a:fld id="{9045767C-C7C6-ED45-BD9A-853DC2007126}" type="datetime3">
              <a:rPr lang="en-US" sz="700" smtClean="0"/>
              <a:pPr/>
              <a:t>10 July 2020</a:t>
            </a:fld>
            <a:r>
              <a:rPr lang="en-US"/>
              <a:t>   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431558E-7E89-E845-9541-8E8C9F459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1" y="6331096"/>
            <a:ext cx="592777" cy="52690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E57334"/>
                </a:solidFill>
                <a:latin typeface="Objective" pitchFamily="2" charset="77"/>
              </a:defRPr>
            </a:lvl1pPr>
          </a:lstStyle>
          <a:p>
            <a:fld id="{409CEFD3-70C6-DD48-988C-3F1B8380CB4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54393-0F6A-B049-BB75-B12A4F93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754081" y="2826327"/>
            <a:ext cx="4114800" cy="302818"/>
          </a:xfrm>
          <a:prstGeom prst="rect">
            <a:avLst/>
          </a:prstGeom>
        </p:spPr>
        <p:txBody>
          <a:bodyPr anchor="ctr"/>
          <a:lstStyle>
            <a:lvl1pPr algn="l">
              <a:defRPr sz="700">
                <a:solidFill>
                  <a:srgbClr val="E57334"/>
                </a:solidFill>
                <a:latin typeface="Objective" pitchFamily="2" charset="77"/>
              </a:defRPr>
            </a:lvl1pPr>
          </a:lstStyle>
          <a:p>
            <a:r>
              <a:rPr lang="en-US" err="1"/>
              <a:t>Titel</a:t>
            </a:r>
            <a:r>
              <a:rPr lang="en-US"/>
              <a:t> </a:t>
            </a:r>
            <a:r>
              <a:rPr lang="en-US" err="1"/>
              <a:t>presentatie</a:t>
            </a:r>
            <a:r>
              <a:rPr lang="en-US"/>
              <a:t>: </a:t>
            </a:r>
            <a:r>
              <a:rPr lang="en-US" err="1"/>
              <a:t>Titel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883CC7-202D-2547-92BC-AA0EF6B7CFE9}"/>
              </a:ext>
            </a:extLst>
          </p:cNvPr>
          <p:cNvCxnSpPr>
            <a:cxnSpLocks/>
          </p:cNvCxnSpPr>
          <p:nvPr userDrawn="1"/>
        </p:nvCxnSpPr>
        <p:spPr>
          <a:xfrm flipV="1">
            <a:off x="599707" y="712519"/>
            <a:ext cx="0" cy="5902038"/>
          </a:xfrm>
          <a:prstGeom prst="line">
            <a:avLst/>
          </a:prstGeom>
          <a:ln>
            <a:solidFill>
              <a:srgbClr val="E9E5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5B3EF39-923E-3545-A188-CE78ADBEA1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32" y="-1"/>
            <a:ext cx="838792" cy="81939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6D4FC67-35AB-7141-A2E8-68C635A512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88329" y="2327316"/>
            <a:ext cx="4877189" cy="63557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344094"/>
                </a:solidFill>
              </a:defRPr>
            </a:lvl1pPr>
          </a:lstStyle>
          <a:p>
            <a:pPr lvl="0"/>
            <a:r>
              <a:rPr lang="en-US" err="1"/>
              <a:t>Tussenkop</a:t>
            </a:r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8B67F5B-CDEA-F54E-8A61-46C451F9599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56513" y="725246"/>
            <a:ext cx="5230687" cy="5264296"/>
          </a:xfrm>
          <a:custGeom>
            <a:avLst/>
            <a:gdLst>
              <a:gd name="connsiteX0" fmla="*/ 0 w 5426075"/>
              <a:gd name="connsiteY0" fmla="*/ 0 h 2532063"/>
              <a:gd name="connsiteX1" fmla="*/ 5426075 w 5426075"/>
              <a:gd name="connsiteY1" fmla="*/ 0 h 2532063"/>
              <a:gd name="connsiteX2" fmla="*/ 5426075 w 5426075"/>
              <a:gd name="connsiteY2" fmla="*/ 2532063 h 2532063"/>
              <a:gd name="connsiteX3" fmla="*/ 0 w 5426075"/>
              <a:gd name="connsiteY3" fmla="*/ 2532063 h 2532063"/>
              <a:gd name="connsiteX4" fmla="*/ 0 w 5426075"/>
              <a:gd name="connsiteY4" fmla="*/ 0 h 2532063"/>
              <a:gd name="connsiteX0" fmla="*/ 0 w 5426075"/>
              <a:gd name="connsiteY0" fmla="*/ 0 h 4697039"/>
              <a:gd name="connsiteX1" fmla="*/ 5426075 w 5426075"/>
              <a:gd name="connsiteY1" fmla="*/ 0 h 4697039"/>
              <a:gd name="connsiteX2" fmla="*/ 5426075 w 5426075"/>
              <a:gd name="connsiteY2" fmla="*/ 2532063 h 4697039"/>
              <a:gd name="connsiteX3" fmla="*/ 537882 w 5426075"/>
              <a:gd name="connsiteY3" fmla="*/ 4697039 h 4697039"/>
              <a:gd name="connsiteX4" fmla="*/ 0 w 5426075"/>
              <a:gd name="connsiteY4" fmla="*/ 0 h 4697039"/>
              <a:gd name="connsiteX0" fmla="*/ 0 w 6952316"/>
              <a:gd name="connsiteY0" fmla="*/ 1351429 h 4697039"/>
              <a:gd name="connsiteX1" fmla="*/ 6952316 w 6952316"/>
              <a:gd name="connsiteY1" fmla="*/ 0 h 4697039"/>
              <a:gd name="connsiteX2" fmla="*/ 6952316 w 6952316"/>
              <a:gd name="connsiteY2" fmla="*/ 2532063 h 4697039"/>
              <a:gd name="connsiteX3" fmla="*/ 2064123 w 6952316"/>
              <a:gd name="connsiteY3" fmla="*/ 4697039 h 4697039"/>
              <a:gd name="connsiteX4" fmla="*/ 0 w 6952316"/>
              <a:gd name="connsiteY4" fmla="*/ 1351429 h 4697039"/>
              <a:gd name="connsiteX0" fmla="*/ 0 w 6952316"/>
              <a:gd name="connsiteY0" fmla="*/ 2346512 h 5692122"/>
              <a:gd name="connsiteX1" fmla="*/ 3718299 w 6952316"/>
              <a:gd name="connsiteY1" fmla="*/ 0 h 5692122"/>
              <a:gd name="connsiteX2" fmla="*/ 6952316 w 6952316"/>
              <a:gd name="connsiteY2" fmla="*/ 3527146 h 5692122"/>
              <a:gd name="connsiteX3" fmla="*/ 2064123 w 6952316"/>
              <a:gd name="connsiteY3" fmla="*/ 5692122 h 5692122"/>
              <a:gd name="connsiteX4" fmla="*/ 0 w 6952316"/>
              <a:gd name="connsiteY4" fmla="*/ 2346512 h 5692122"/>
              <a:gd name="connsiteX0" fmla="*/ 0 w 5802593"/>
              <a:gd name="connsiteY0" fmla="*/ 2346512 h 5692122"/>
              <a:gd name="connsiteX1" fmla="*/ 3718299 w 5802593"/>
              <a:gd name="connsiteY1" fmla="*/ 0 h 5692122"/>
              <a:gd name="connsiteX2" fmla="*/ 5802593 w 5802593"/>
              <a:gd name="connsiteY2" fmla="*/ 3338888 h 5692122"/>
              <a:gd name="connsiteX3" fmla="*/ 2064123 w 5802593"/>
              <a:gd name="connsiteY3" fmla="*/ 5692122 h 5692122"/>
              <a:gd name="connsiteX4" fmla="*/ 0 w 5802593"/>
              <a:gd name="connsiteY4" fmla="*/ 2346512 h 5692122"/>
              <a:gd name="connsiteX0" fmla="*/ 0 w 5802593"/>
              <a:gd name="connsiteY0" fmla="*/ 2353236 h 5698846"/>
              <a:gd name="connsiteX1" fmla="*/ 3725023 w 5802593"/>
              <a:gd name="connsiteY1" fmla="*/ 0 h 5698846"/>
              <a:gd name="connsiteX2" fmla="*/ 5802593 w 5802593"/>
              <a:gd name="connsiteY2" fmla="*/ 3345612 h 5698846"/>
              <a:gd name="connsiteX3" fmla="*/ 2064123 w 5802593"/>
              <a:gd name="connsiteY3" fmla="*/ 5698846 h 5698846"/>
              <a:gd name="connsiteX4" fmla="*/ 0 w 5802593"/>
              <a:gd name="connsiteY4" fmla="*/ 2353236 h 5698846"/>
              <a:gd name="connsiteX0" fmla="*/ 0 w 5822763"/>
              <a:gd name="connsiteY0" fmla="*/ 2346512 h 5698846"/>
              <a:gd name="connsiteX1" fmla="*/ 3745193 w 5822763"/>
              <a:gd name="connsiteY1" fmla="*/ 0 h 5698846"/>
              <a:gd name="connsiteX2" fmla="*/ 5822763 w 5822763"/>
              <a:gd name="connsiteY2" fmla="*/ 3345612 h 5698846"/>
              <a:gd name="connsiteX3" fmla="*/ 2084293 w 5822763"/>
              <a:gd name="connsiteY3" fmla="*/ 5698846 h 5698846"/>
              <a:gd name="connsiteX4" fmla="*/ 0 w 5822763"/>
              <a:gd name="connsiteY4" fmla="*/ 2346512 h 5698846"/>
              <a:gd name="connsiteX0" fmla="*/ 0 w 5822763"/>
              <a:gd name="connsiteY0" fmla="*/ 2346512 h 5698846"/>
              <a:gd name="connsiteX1" fmla="*/ 3745193 w 5822763"/>
              <a:gd name="connsiteY1" fmla="*/ 0 h 5698846"/>
              <a:gd name="connsiteX2" fmla="*/ 5822763 w 5822763"/>
              <a:gd name="connsiteY2" fmla="*/ 3345612 h 5698846"/>
              <a:gd name="connsiteX3" fmla="*/ 2091017 w 5822763"/>
              <a:gd name="connsiteY3" fmla="*/ 5698846 h 5698846"/>
              <a:gd name="connsiteX4" fmla="*/ 0 w 5822763"/>
              <a:gd name="connsiteY4" fmla="*/ 2346512 h 5698846"/>
              <a:gd name="connsiteX0" fmla="*/ 0 w 5836210"/>
              <a:gd name="connsiteY0" fmla="*/ 2346512 h 5698846"/>
              <a:gd name="connsiteX1" fmla="*/ 3745193 w 5836210"/>
              <a:gd name="connsiteY1" fmla="*/ 0 h 5698846"/>
              <a:gd name="connsiteX2" fmla="*/ 5836210 w 5836210"/>
              <a:gd name="connsiteY2" fmla="*/ 3359059 h 5698846"/>
              <a:gd name="connsiteX3" fmla="*/ 2091017 w 5836210"/>
              <a:gd name="connsiteY3" fmla="*/ 5698846 h 5698846"/>
              <a:gd name="connsiteX4" fmla="*/ 0 w 5836210"/>
              <a:gd name="connsiteY4" fmla="*/ 2346512 h 569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6210" h="5698846">
                <a:moveTo>
                  <a:pt x="0" y="2346512"/>
                </a:moveTo>
                <a:lnTo>
                  <a:pt x="3745193" y="0"/>
                </a:lnTo>
                <a:lnTo>
                  <a:pt x="5836210" y="3359059"/>
                </a:lnTo>
                <a:lnTo>
                  <a:pt x="2091017" y="5698846"/>
                </a:lnTo>
                <a:lnTo>
                  <a:pt x="0" y="234651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i="1" u="none">
                <a:solidFill>
                  <a:srgbClr val="73C6EB"/>
                </a:solidFill>
              </a:defRPr>
            </a:lvl1pPr>
          </a:lstStyle>
          <a:p>
            <a:r>
              <a:rPr lang="en-US" err="1"/>
              <a:t>Plaats</a:t>
            </a:r>
            <a:r>
              <a:rPr lang="en-US"/>
              <a:t> </a:t>
            </a:r>
            <a:r>
              <a:rPr lang="en-US" err="1"/>
              <a:t>afbeelding</a:t>
            </a:r>
            <a:endParaRPr lang="en-US"/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7EA9D811-8710-0C4F-9652-1353F10F44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58340" y="4202553"/>
            <a:ext cx="2114954" cy="2128543"/>
          </a:xfrm>
          <a:custGeom>
            <a:avLst/>
            <a:gdLst>
              <a:gd name="connsiteX0" fmla="*/ 0 w 5426075"/>
              <a:gd name="connsiteY0" fmla="*/ 0 h 2532063"/>
              <a:gd name="connsiteX1" fmla="*/ 5426075 w 5426075"/>
              <a:gd name="connsiteY1" fmla="*/ 0 h 2532063"/>
              <a:gd name="connsiteX2" fmla="*/ 5426075 w 5426075"/>
              <a:gd name="connsiteY2" fmla="*/ 2532063 h 2532063"/>
              <a:gd name="connsiteX3" fmla="*/ 0 w 5426075"/>
              <a:gd name="connsiteY3" fmla="*/ 2532063 h 2532063"/>
              <a:gd name="connsiteX4" fmla="*/ 0 w 5426075"/>
              <a:gd name="connsiteY4" fmla="*/ 0 h 2532063"/>
              <a:gd name="connsiteX0" fmla="*/ 0 w 5426075"/>
              <a:gd name="connsiteY0" fmla="*/ 0 h 4697039"/>
              <a:gd name="connsiteX1" fmla="*/ 5426075 w 5426075"/>
              <a:gd name="connsiteY1" fmla="*/ 0 h 4697039"/>
              <a:gd name="connsiteX2" fmla="*/ 5426075 w 5426075"/>
              <a:gd name="connsiteY2" fmla="*/ 2532063 h 4697039"/>
              <a:gd name="connsiteX3" fmla="*/ 537882 w 5426075"/>
              <a:gd name="connsiteY3" fmla="*/ 4697039 h 4697039"/>
              <a:gd name="connsiteX4" fmla="*/ 0 w 5426075"/>
              <a:gd name="connsiteY4" fmla="*/ 0 h 4697039"/>
              <a:gd name="connsiteX0" fmla="*/ 0 w 6952316"/>
              <a:gd name="connsiteY0" fmla="*/ 1351429 h 4697039"/>
              <a:gd name="connsiteX1" fmla="*/ 6952316 w 6952316"/>
              <a:gd name="connsiteY1" fmla="*/ 0 h 4697039"/>
              <a:gd name="connsiteX2" fmla="*/ 6952316 w 6952316"/>
              <a:gd name="connsiteY2" fmla="*/ 2532063 h 4697039"/>
              <a:gd name="connsiteX3" fmla="*/ 2064123 w 6952316"/>
              <a:gd name="connsiteY3" fmla="*/ 4697039 h 4697039"/>
              <a:gd name="connsiteX4" fmla="*/ 0 w 6952316"/>
              <a:gd name="connsiteY4" fmla="*/ 1351429 h 4697039"/>
              <a:gd name="connsiteX0" fmla="*/ 0 w 6952316"/>
              <a:gd name="connsiteY0" fmla="*/ 2346512 h 5692122"/>
              <a:gd name="connsiteX1" fmla="*/ 3718299 w 6952316"/>
              <a:gd name="connsiteY1" fmla="*/ 0 h 5692122"/>
              <a:gd name="connsiteX2" fmla="*/ 6952316 w 6952316"/>
              <a:gd name="connsiteY2" fmla="*/ 3527146 h 5692122"/>
              <a:gd name="connsiteX3" fmla="*/ 2064123 w 6952316"/>
              <a:gd name="connsiteY3" fmla="*/ 5692122 h 5692122"/>
              <a:gd name="connsiteX4" fmla="*/ 0 w 6952316"/>
              <a:gd name="connsiteY4" fmla="*/ 2346512 h 5692122"/>
              <a:gd name="connsiteX0" fmla="*/ 0 w 5802593"/>
              <a:gd name="connsiteY0" fmla="*/ 2346512 h 5692122"/>
              <a:gd name="connsiteX1" fmla="*/ 3718299 w 5802593"/>
              <a:gd name="connsiteY1" fmla="*/ 0 h 5692122"/>
              <a:gd name="connsiteX2" fmla="*/ 5802593 w 5802593"/>
              <a:gd name="connsiteY2" fmla="*/ 3338888 h 5692122"/>
              <a:gd name="connsiteX3" fmla="*/ 2064123 w 5802593"/>
              <a:gd name="connsiteY3" fmla="*/ 5692122 h 5692122"/>
              <a:gd name="connsiteX4" fmla="*/ 0 w 5802593"/>
              <a:gd name="connsiteY4" fmla="*/ 2346512 h 5692122"/>
              <a:gd name="connsiteX0" fmla="*/ 0 w 5802593"/>
              <a:gd name="connsiteY0" fmla="*/ 2353236 h 5698846"/>
              <a:gd name="connsiteX1" fmla="*/ 3725023 w 5802593"/>
              <a:gd name="connsiteY1" fmla="*/ 0 h 5698846"/>
              <a:gd name="connsiteX2" fmla="*/ 5802593 w 5802593"/>
              <a:gd name="connsiteY2" fmla="*/ 3345612 h 5698846"/>
              <a:gd name="connsiteX3" fmla="*/ 2064123 w 5802593"/>
              <a:gd name="connsiteY3" fmla="*/ 5698846 h 5698846"/>
              <a:gd name="connsiteX4" fmla="*/ 0 w 5802593"/>
              <a:gd name="connsiteY4" fmla="*/ 2353236 h 5698846"/>
              <a:gd name="connsiteX0" fmla="*/ 0 w 5822763"/>
              <a:gd name="connsiteY0" fmla="*/ 2346512 h 5698846"/>
              <a:gd name="connsiteX1" fmla="*/ 3745193 w 5822763"/>
              <a:gd name="connsiteY1" fmla="*/ 0 h 5698846"/>
              <a:gd name="connsiteX2" fmla="*/ 5822763 w 5822763"/>
              <a:gd name="connsiteY2" fmla="*/ 3345612 h 5698846"/>
              <a:gd name="connsiteX3" fmla="*/ 2084293 w 5822763"/>
              <a:gd name="connsiteY3" fmla="*/ 5698846 h 5698846"/>
              <a:gd name="connsiteX4" fmla="*/ 0 w 5822763"/>
              <a:gd name="connsiteY4" fmla="*/ 2346512 h 5698846"/>
              <a:gd name="connsiteX0" fmla="*/ 0 w 5822763"/>
              <a:gd name="connsiteY0" fmla="*/ 2346512 h 5698846"/>
              <a:gd name="connsiteX1" fmla="*/ 3745193 w 5822763"/>
              <a:gd name="connsiteY1" fmla="*/ 0 h 5698846"/>
              <a:gd name="connsiteX2" fmla="*/ 5822763 w 5822763"/>
              <a:gd name="connsiteY2" fmla="*/ 3345612 h 5698846"/>
              <a:gd name="connsiteX3" fmla="*/ 2091017 w 5822763"/>
              <a:gd name="connsiteY3" fmla="*/ 5698846 h 5698846"/>
              <a:gd name="connsiteX4" fmla="*/ 0 w 5822763"/>
              <a:gd name="connsiteY4" fmla="*/ 2346512 h 5698846"/>
              <a:gd name="connsiteX0" fmla="*/ 0 w 5836210"/>
              <a:gd name="connsiteY0" fmla="*/ 2346512 h 5698846"/>
              <a:gd name="connsiteX1" fmla="*/ 3745193 w 5836210"/>
              <a:gd name="connsiteY1" fmla="*/ 0 h 5698846"/>
              <a:gd name="connsiteX2" fmla="*/ 5836210 w 5836210"/>
              <a:gd name="connsiteY2" fmla="*/ 3359059 h 5698846"/>
              <a:gd name="connsiteX3" fmla="*/ 2091017 w 5836210"/>
              <a:gd name="connsiteY3" fmla="*/ 5698846 h 5698846"/>
              <a:gd name="connsiteX4" fmla="*/ 0 w 5836210"/>
              <a:gd name="connsiteY4" fmla="*/ 2346512 h 569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6210" h="5698846">
                <a:moveTo>
                  <a:pt x="0" y="2346512"/>
                </a:moveTo>
                <a:lnTo>
                  <a:pt x="3745193" y="0"/>
                </a:lnTo>
                <a:lnTo>
                  <a:pt x="5836210" y="3359059"/>
                </a:lnTo>
                <a:lnTo>
                  <a:pt x="2091017" y="5698846"/>
                </a:lnTo>
                <a:lnTo>
                  <a:pt x="0" y="234651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i="1" u="none">
                <a:solidFill>
                  <a:srgbClr val="73C6EB"/>
                </a:solidFill>
              </a:defRPr>
            </a:lvl1pPr>
          </a:lstStyle>
          <a:p>
            <a:r>
              <a:rPr lang="en-US" err="1"/>
              <a:t>Plaats</a:t>
            </a:r>
            <a:r>
              <a:rPr lang="en-US"/>
              <a:t> </a:t>
            </a:r>
            <a:r>
              <a:rPr lang="en-US" err="1"/>
              <a:t>afbeelding</a:t>
            </a:r>
            <a:endParaRPr lang="en-US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B2E12BCC-BE8E-EB45-91BF-CA4EA14EE7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88328" y="3112250"/>
            <a:ext cx="4962525" cy="2487612"/>
          </a:xfrm>
        </p:spPr>
        <p:txBody>
          <a:bodyPr>
            <a:normAutofit/>
          </a:bodyPr>
          <a:lstStyle>
            <a:lvl1pPr>
              <a:defRPr sz="1800">
                <a:solidFill>
                  <a:srgbClr val="344094"/>
                </a:solidFill>
              </a:defRPr>
            </a:lvl1pPr>
            <a:lvl2pPr>
              <a:defRPr sz="1600">
                <a:solidFill>
                  <a:srgbClr val="344094"/>
                </a:solidFill>
              </a:defRPr>
            </a:lvl2pPr>
            <a:lvl3pPr>
              <a:defRPr sz="1400">
                <a:solidFill>
                  <a:srgbClr val="344094"/>
                </a:solidFill>
              </a:defRPr>
            </a:lvl3pPr>
            <a:lvl4pPr>
              <a:defRPr sz="1200">
                <a:solidFill>
                  <a:srgbClr val="344094"/>
                </a:solidFill>
              </a:defRPr>
            </a:lvl4pPr>
            <a:lvl5pPr>
              <a:defRPr sz="1200">
                <a:solidFill>
                  <a:srgbClr val="344094"/>
                </a:solidFill>
              </a:defRPr>
            </a:lvl5pPr>
          </a:lstStyle>
          <a:p>
            <a:pPr lvl="0"/>
            <a:r>
              <a:rPr lang="en-US" err="1"/>
              <a:t>Eerste</a:t>
            </a:r>
            <a:r>
              <a:rPr lang="en-US"/>
              <a:t> item</a:t>
            </a:r>
          </a:p>
          <a:p>
            <a:pPr lvl="1"/>
            <a:r>
              <a:rPr lang="en-US" err="1"/>
              <a:t>Tweede</a:t>
            </a:r>
            <a:r>
              <a:rPr lang="en-US"/>
              <a:t> level</a:t>
            </a:r>
          </a:p>
          <a:p>
            <a:pPr lvl="2"/>
            <a:r>
              <a:rPr lang="en-US" err="1"/>
              <a:t>Derde</a:t>
            </a:r>
            <a:r>
              <a:rPr lang="en-US"/>
              <a:t> level</a:t>
            </a:r>
          </a:p>
          <a:p>
            <a:pPr lvl="3"/>
            <a:r>
              <a:rPr lang="en-US" err="1"/>
              <a:t>Vierde</a:t>
            </a:r>
            <a:r>
              <a:rPr lang="en-US"/>
              <a:t> level</a:t>
            </a:r>
          </a:p>
          <a:p>
            <a:pPr lvl="4"/>
            <a:r>
              <a:rPr lang="en-US" err="1"/>
              <a:t>Vijfde</a:t>
            </a:r>
            <a:r>
              <a:rPr lang="en-US"/>
              <a:t> level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15BE5AE6-EF88-764D-84EF-D312AA0F7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8328" y="995014"/>
            <a:ext cx="4962523" cy="1257623"/>
          </a:xfrm>
        </p:spPr>
        <p:txBody>
          <a:bodyPr anchor="b">
            <a:normAutofit/>
          </a:bodyPr>
          <a:lstStyle>
            <a:lvl1pPr algn="l">
              <a:defRPr sz="3200" b="0" i="0">
                <a:solidFill>
                  <a:srgbClr val="344094"/>
                </a:solidFill>
                <a:latin typeface="Objective Medium" pitchFamily="2" charset="77"/>
              </a:defRPr>
            </a:lvl1pPr>
          </a:lstStyle>
          <a:p>
            <a:r>
              <a:rPr lang="en-US" err="1"/>
              <a:t>Titel</a:t>
            </a:r>
            <a:r>
              <a:rPr lang="en-US"/>
              <a:t> sheet</a:t>
            </a:r>
          </a:p>
        </p:txBody>
      </p:sp>
    </p:spTree>
    <p:extLst>
      <p:ext uri="{BB962C8B-B14F-4D97-AF65-F5344CB8AC3E}">
        <p14:creationId xmlns:p14="http://schemas.microsoft.com/office/powerpoint/2010/main" val="97662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431558E-7E89-E845-9541-8E8C9F459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1" y="6331096"/>
            <a:ext cx="592777" cy="52690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E57334"/>
                </a:solidFill>
                <a:latin typeface="Objective" pitchFamily="2" charset="77"/>
              </a:defRPr>
            </a:lvl1pPr>
          </a:lstStyle>
          <a:p>
            <a:fld id="{409CEFD3-70C6-DD48-988C-3F1B8380CB49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883CC7-202D-2547-92BC-AA0EF6B7CFE9}"/>
              </a:ext>
            </a:extLst>
          </p:cNvPr>
          <p:cNvCxnSpPr>
            <a:cxnSpLocks/>
          </p:cNvCxnSpPr>
          <p:nvPr userDrawn="1"/>
        </p:nvCxnSpPr>
        <p:spPr>
          <a:xfrm flipV="1">
            <a:off x="599707" y="712519"/>
            <a:ext cx="0" cy="5902038"/>
          </a:xfrm>
          <a:prstGeom prst="line">
            <a:avLst/>
          </a:prstGeom>
          <a:ln>
            <a:solidFill>
              <a:srgbClr val="E9E5E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F01D91A-F8AB-D74B-9814-5F9D9A565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32" y="-1"/>
            <a:ext cx="838792" cy="8193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621E95D-F2ED-0C46-91A7-62A93E729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5724" y="920336"/>
            <a:ext cx="10203960" cy="635578"/>
          </a:xfrm>
        </p:spPr>
        <p:txBody>
          <a:bodyPr anchor="b">
            <a:normAutofit/>
          </a:bodyPr>
          <a:lstStyle>
            <a:lvl1pPr algn="l">
              <a:defRPr sz="3200" b="0" i="0">
                <a:solidFill>
                  <a:srgbClr val="344094"/>
                </a:solidFill>
                <a:latin typeface="Objective Medium" pitchFamily="2" charset="77"/>
              </a:defRPr>
            </a:lvl1pPr>
          </a:lstStyle>
          <a:p>
            <a:r>
              <a:rPr lang="en-US" err="1"/>
              <a:t>Titel</a:t>
            </a:r>
            <a:r>
              <a:rPr lang="en-US"/>
              <a:t> sheet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43E2322-107C-AB4C-8B45-83A8ECB382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724" y="1661165"/>
            <a:ext cx="10204523" cy="63557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344094"/>
                </a:solidFill>
              </a:defRPr>
            </a:lvl1pPr>
          </a:lstStyle>
          <a:p>
            <a:pPr lvl="0"/>
            <a:r>
              <a:rPr lang="en-US" err="1"/>
              <a:t>Tussenkop</a:t>
            </a:r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532E984-E8C0-8E44-9889-7C77947D05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724" y="2401993"/>
            <a:ext cx="10203964" cy="364660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44094"/>
                </a:solidFill>
              </a:defRPr>
            </a:lvl1pPr>
            <a:lvl2pPr marL="457200" indent="0">
              <a:buNone/>
              <a:defRPr sz="1600">
                <a:solidFill>
                  <a:srgbClr val="344094"/>
                </a:solidFill>
              </a:defRPr>
            </a:lvl2pPr>
            <a:lvl3pPr marL="914400" indent="0">
              <a:buNone/>
              <a:defRPr sz="1400">
                <a:solidFill>
                  <a:srgbClr val="344094"/>
                </a:solidFill>
              </a:defRPr>
            </a:lvl3pPr>
            <a:lvl4pPr marL="1371600" indent="0">
              <a:buNone/>
              <a:defRPr sz="1200">
                <a:solidFill>
                  <a:srgbClr val="344094"/>
                </a:solidFill>
              </a:defRPr>
            </a:lvl4pPr>
            <a:lvl5pPr marL="1828800" indent="0">
              <a:buNone/>
              <a:defRPr sz="1200">
                <a:solidFill>
                  <a:srgbClr val="344094"/>
                </a:solidFill>
              </a:defRPr>
            </a:lvl5pPr>
          </a:lstStyle>
          <a:p>
            <a:pPr lvl="0"/>
            <a:r>
              <a:rPr lang="en-US"/>
              <a:t>Type </a:t>
            </a:r>
            <a:r>
              <a:rPr lang="en-US" err="1"/>
              <a:t>hier</a:t>
            </a:r>
            <a:r>
              <a:rPr lang="en-US"/>
              <a:t> de </a:t>
            </a:r>
            <a:r>
              <a:rPr lang="en-US" err="1"/>
              <a:t>tekst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D4997EA-6F88-EA4F-8F44-12ED10DA9B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247681" y="5430764"/>
            <a:ext cx="1088139" cy="29688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rgbClr val="E57334"/>
                </a:solidFill>
                <a:latin typeface="Objective" pitchFamily="2" charset="77"/>
              </a:defRPr>
            </a:lvl1pPr>
          </a:lstStyle>
          <a:p>
            <a:fld id="{9045767C-C7C6-ED45-BD9A-853DC2007126}" type="datetime3">
              <a:rPr lang="en-US" sz="700" smtClean="0"/>
              <a:pPr/>
              <a:t>10 July 2020</a:t>
            </a:fld>
            <a:r>
              <a:rPr lang="en-US"/>
              <a:t>  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54393-0F6A-B049-BB75-B12A4F93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754081" y="2826327"/>
            <a:ext cx="4114800" cy="302818"/>
          </a:xfrm>
          <a:prstGeom prst="rect">
            <a:avLst/>
          </a:prstGeom>
        </p:spPr>
        <p:txBody>
          <a:bodyPr anchor="ctr"/>
          <a:lstStyle>
            <a:lvl1pPr algn="l">
              <a:defRPr sz="700">
                <a:solidFill>
                  <a:srgbClr val="E57334"/>
                </a:solidFill>
                <a:latin typeface="Objective" pitchFamily="2" charset="77"/>
              </a:defRPr>
            </a:lvl1pPr>
          </a:lstStyle>
          <a:p>
            <a:r>
              <a:rPr lang="en-US"/>
              <a:t>Update monitoring Q2 2020</a:t>
            </a:r>
          </a:p>
        </p:txBody>
      </p:sp>
    </p:spTree>
    <p:extLst>
      <p:ext uri="{BB962C8B-B14F-4D97-AF65-F5344CB8AC3E}">
        <p14:creationId xmlns:p14="http://schemas.microsoft.com/office/powerpoint/2010/main" val="148356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431558E-7E89-E845-9541-8E8C9F459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1" y="6331096"/>
            <a:ext cx="592777" cy="52690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E57334"/>
                </a:solidFill>
                <a:latin typeface="Objective" pitchFamily="2" charset="77"/>
              </a:defRPr>
            </a:lvl1pPr>
          </a:lstStyle>
          <a:p>
            <a:fld id="{409CEFD3-70C6-DD48-988C-3F1B8380CB49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883CC7-202D-2547-92BC-AA0EF6B7CFE9}"/>
              </a:ext>
            </a:extLst>
          </p:cNvPr>
          <p:cNvCxnSpPr>
            <a:cxnSpLocks/>
          </p:cNvCxnSpPr>
          <p:nvPr userDrawn="1"/>
        </p:nvCxnSpPr>
        <p:spPr>
          <a:xfrm flipV="1">
            <a:off x="599707" y="712519"/>
            <a:ext cx="0" cy="5902038"/>
          </a:xfrm>
          <a:prstGeom prst="line">
            <a:avLst/>
          </a:prstGeom>
          <a:ln>
            <a:solidFill>
              <a:srgbClr val="E9E5E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F01D91A-F8AB-D74B-9814-5F9D9A565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32" y="-1"/>
            <a:ext cx="838792" cy="8193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621E95D-F2ED-0C46-91A7-62A93E729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5724" y="920336"/>
            <a:ext cx="10203960" cy="635578"/>
          </a:xfrm>
        </p:spPr>
        <p:txBody>
          <a:bodyPr anchor="b">
            <a:normAutofit/>
          </a:bodyPr>
          <a:lstStyle>
            <a:lvl1pPr algn="l">
              <a:defRPr sz="3200" b="0" i="0">
                <a:solidFill>
                  <a:srgbClr val="344094"/>
                </a:solidFill>
                <a:latin typeface="Objective Medium" pitchFamily="2" charset="77"/>
              </a:defRPr>
            </a:lvl1pPr>
          </a:lstStyle>
          <a:p>
            <a:r>
              <a:rPr lang="en-US" err="1"/>
              <a:t>Titel</a:t>
            </a:r>
            <a:r>
              <a:rPr lang="en-US"/>
              <a:t> sheet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532E984-E8C0-8E44-9889-7C77947D05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724" y="1687065"/>
            <a:ext cx="10203964" cy="43615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44094"/>
                </a:solidFill>
              </a:defRPr>
            </a:lvl1pPr>
            <a:lvl2pPr marL="457200" indent="0">
              <a:buNone/>
              <a:defRPr sz="1600">
                <a:solidFill>
                  <a:srgbClr val="344094"/>
                </a:solidFill>
              </a:defRPr>
            </a:lvl2pPr>
            <a:lvl3pPr marL="914400" indent="0">
              <a:buNone/>
              <a:defRPr sz="1400">
                <a:solidFill>
                  <a:srgbClr val="344094"/>
                </a:solidFill>
              </a:defRPr>
            </a:lvl3pPr>
            <a:lvl4pPr marL="1371600" indent="0">
              <a:buNone/>
              <a:defRPr sz="1200">
                <a:solidFill>
                  <a:srgbClr val="344094"/>
                </a:solidFill>
              </a:defRPr>
            </a:lvl4pPr>
            <a:lvl5pPr marL="1828800" indent="0">
              <a:buNone/>
              <a:defRPr sz="1200">
                <a:solidFill>
                  <a:srgbClr val="344094"/>
                </a:solidFill>
              </a:defRPr>
            </a:lvl5pPr>
          </a:lstStyle>
          <a:p>
            <a:pPr lvl="0"/>
            <a:r>
              <a:rPr lang="en-US"/>
              <a:t>Type </a:t>
            </a:r>
            <a:r>
              <a:rPr lang="en-US" err="1"/>
              <a:t>hier</a:t>
            </a:r>
            <a:r>
              <a:rPr lang="en-US"/>
              <a:t> de </a:t>
            </a:r>
            <a:r>
              <a:rPr lang="en-US" err="1"/>
              <a:t>tekst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D4997EA-6F88-EA4F-8F44-12ED10DA9B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247681" y="5430764"/>
            <a:ext cx="1088139" cy="29688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rgbClr val="E57334"/>
                </a:solidFill>
                <a:latin typeface="Objective" pitchFamily="2" charset="77"/>
              </a:defRPr>
            </a:lvl1pPr>
          </a:lstStyle>
          <a:p>
            <a:fld id="{9045767C-C7C6-ED45-BD9A-853DC2007126}" type="datetime3">
              <a:rPr lang="en-US" sz="700" smtClean="0"/>
              <a:pPr/>
              <a:t>10 July 2020</a:t>
            </a:fld>
            <a:r>
              <a:rPr lang="en-US"/>
              <a:t>  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54393-0F6A-B049-BB75-B12A4F93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754081" y="2826327"/>
            <a:ext cx="4114800" cy="302818"/>
          </a:xfrm>
          <a:prstGeom prst="rect">
            <a:avLst/>
          </a:prstGeom>
        </p:spPr>
        <p:txBody>
          <a:bodyPr anchor="ctr"/>
          <a:lstStyle>
            <a:lvl1pPr algn="l">
              <a:defRPr sz="700">
                <a:solidFill>
                  <a:srgbClr val="E57334"/>
                </a:solidFill>
                <a:latin typeface="Objective" pitchFamily="2" charset="77"/>
              </a:defRPr>
            </a:lvl1pPr>
          </a:lstStyle>
          <a:p>
            <a:r>
              <a:rPr lang="en-US"/>
              <a:t>Update monitoring Q2 2020</a:t>
            </a:r>
          </a:p>
        </p:txBody>
      </p:sp>
    </p:spTree>
    <p:extLst>
      <p:ext uri="{BB962C8B-B14F-4D97-AF65-F5344CB8AC3E}">
        <p14:creationId xmlns:p14="http://schemas.microsoft.com/office/powerpoint/2010/main" val="121475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A6193-5B6A-4D98-9E60-0EACCB69F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5EA1C9-A0BE-46D5-A085-87D8A3CB3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510F5-CB20-4939-8C30-D49F080CD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0A1D-CD8F-48BA-A472-8ACE0616D80C}" type="datetimeFigureOut">
              <a:rPr lang="nl-NL" smtClean="0"/>
              <a:t>10-07-2020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4955C-827B-4012-B55C-073CF52C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EAC05-4F17-4FD4-958A-657EA04B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D3AA-D278-432C-AF0B-F8EAC1D040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5396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844AE-4E3C-4EB3-9D7C-72FAAC4A9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F82E6-67BF-4D7B-A060-824C9F076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6372B-8405-4B3C-8E0B-BA0B1D427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0A1D-CD8F-48BA-A472-8ACE0616D80C}" type="datetimeFigureOut">
              <a:rPr lang="nl-NL" smtClean="0"/>
              <a:t>10-07-2020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04E46-3D56-48B4-843C-7FBE0CA25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2B45C-926A-4714-A1B8-ECB9FBC36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D3AA-D278-432C-AF0B-F8EAC1D040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0162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66F2B-F7B5-4C56-AB5C-53CE151B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33E2B-01C7-453B-BC8E-3862A78A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B8A4A-7548-43F1-AAD7-DB6D81B0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0A1D-CD8F-48BA-A472-8ACE0616D80C}" type="datetimeFigureOut">
              <a:rPr lang="nl-NL" smtClean="0"/>
              <a:t>10-07-2020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61470-BA50-4C7F-87B5-F43EB65C2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EEF66-6AC4-48B7-AFC3-C3A153B9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D3AA-D278-432C-AF0B-F8EAC1D040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2575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92139-C18D-464F-A725-C0BB908E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0A603-5A83-4236-8CC1-819639097C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B80D3-B14A-4C84-8D60-F86D8EBBC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F644D-69F6-4078-A6BA-11CE724BD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0A1D-CD8F-48BA-A472-8ACE0616D80C}" type="datetimeFigureOut">
              <a:rPr lang="nl-NL" smtClean="0"/>
              <a:t>10-07-2020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5661E-91A4-4009-997D-1026BBA9C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83464-A8DB-4AF8-9A57-8ACF682F7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D3AA-D278-432C-AF0B-F8EAC1D040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857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844AE-4E3C-4EB3-9D7C-72FAAC4A9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F82E6-67BF-4D7B-A060-824C9F076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6372B-8405-4B3C-8E0B-BA0B1D427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0A1D-CD8F-48BA-A472-8ACE0616D80C}" type="datetimeFigureOut">
              <a:rPr lang="nl-NL" smtClean="0"/>
              <a:t>10-07-2020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04E46-3D56-48B4-843C-7FBE0CA25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2B45C-926A-4714-A1B8-ECB9FBC36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D3AA-D278-432C-AF0B-F8EAC1D040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9619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6AE89-24F3-4C6C-8EB9-086C4CC13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1765D-3D63-4973-BF67-BF8D427EC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DDE8B4-8E8F-4D26-8721-4F26F3465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4737E6-BB42-48F0-AE91-3B1EE3D3A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94F82-5F8E-4240-A8DA-1F68392607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74DA4D-AC14-42C8-89EE-7BFC6BE15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0A1D-CD8F-48BA-A472-8ACE0616D80C}" type="datetimeFigureOut">
              <a:rPr lang="nl-NL" smtClean="0"/>
              <a:t>10-07-2020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8CEB3-4CAE-42B6-9AB8-5AEC20CBE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5CB6F2-0445-4977-96BA-25F7CE1E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D3AA-D278-432C-AF0B-F8EAC1D040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7595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1B21B-F7C0-4A2A-B8F7-D002F161C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53C3E2-15B4-4470-A289-1F450F0AD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0A1D-CD8F-48BA-A472-8ACE0616D80C}" type="datetimeFigureOut">
              <a:rPr lang="nl-NL" smtClean="0"/>
              <a:t>10-07-2020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8E54A-F7A4-43EA-93FF-7D7075411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F9645-569D-40BF-BB5E-0C0209D9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D3AA-D278-432C-AF0B-F8EAC1D040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7974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6DB68C-CA5F-452D-8A18-334D0B7A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0A1D-CD8F-48BA-A472-8ACE0616D80C}" type="datetimeFigureOut">
              <a:rPr lang="nl-NL" smtClean="0"/>
              <a:t>10-07-2020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9EA13A-7E9D-4EA0-8538-8DF4FD350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0E481-1F60-45F8-B1F0-057B1185E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D3AA-D278-432C-AF0B-F8EAC1D040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1421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C9AF7-E49B-47D2-99A7-CA4C5F455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FF448-A11B-4486-BCFA-A21D7D10F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1906B-8DF8-4D98-B1A1-D5D11D06F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D20F1-7F3E-4530-9766-A26FF3733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0A1D-CD8F-48BA-A472-8ACE0616D80C}" type="datetimeFigureOut">
              <a:rPr lang="nl-NL" smtClean="0"/>
              <a:t>10-07-2020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E5748-8879-4D9F-87AC-FB7B18938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95730-CA93-4164-8C62-40D7E064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D3AA-D278-432C-AF0B-F8EAC1D040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8819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D4BEC-6BF6-4EE5-BF17-05AA8F6A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8F79AC-06FD-4BF8-9D8F-E81DED834A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F8D58-2BF5-43AD-847C-F88130675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1629E-1C84-462F-AD3C-22FFDC8C4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0A1D-CD8F-48BA-A472-8ACE0616D80C}" type="datetimeFigureOut">
              <a:rPr lang="nl-NL" smtClean="0"/>
              <a:t>10-07-2020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211626-0671-4625-B584-5437DBA5E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7D2B1B-5051-4655-A9B0-A45513BB2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D3AA-D278-432C-AF0B-F8EAC1D040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4218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86A03-388A-4F3C-9AB8-99A86FAA6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30063-4103-4B41-96F2-57857FDD4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BF983-6F6F-4972-B3DB-0448C4C9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0A1D-CD8F-48BA-A472-8ACE0616D80C}" type="datetimeFigureOut">
              <a:rPr lang="nl-NL" smtClean="0"/>
              <a:t>10-07-2020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2E5AF-F374-44B3-A647-BC440927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92829-B440-4A77-819F-1DA0BC44F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D3AA-D278-432C-AF0B-F8EAC1D040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5547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37577A-A976-480F-BCF6-BC3A9E997C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D7CEE5-F644-488A-910B-C753E4A19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3F7D6-0D5C-4950-831E-C3207F675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0A1D-CD8F-48BA-A472-8ACE0616D80C}" type="datetimeFigureOut">
              <a:rPr lang="nl-NL" smtClean="0"/>
              <a:t>10-07-2020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0213-B398-4CD9-B76D-AC0D99E64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74A2B-816C-44A0-8C15-8425B986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D3AA-D278-432C-AF0B-F8EAC1D040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980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gin Sheet - vers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C84AF6-67DE-8945-814A-FA219E06C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E6ED8D-AE80-1E4E-A661-AA20C6570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102" y="2472388"/>
            <a:ext cx="8979131" cy="1325563"/>
          </a:xfrm>
        </p:spPr>
        <p:txBody>
          <a:bodyPr/>
          <a:lstStyle>
            <a:lvl1pPr algn="ctr">
              <a:defRPr b="0" i="0">
                <a:solidFill>
                  <a:srgbClr val="344094"/>
                </a:solidFill>
                <a:latin typeface="Objective Medium" pitchFamily="2" charset="77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E46E7-213D-214D-B124-519ED123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247681" y="5430764"/>
            <a:ext cx="1088139" cy="29688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rgbClr val="E57334"/>
                </a:solidFill>
                <a:latin typeface="Objective" pitchFamily="2" charset="77"/>
              </a:defRPr>
            </a:lvl1pPr>
          </a:lstStyle>
          <a:p>
            <a:fld id="{9045767C-C7C6-ED45-BD9A-853DC2007126}" type="datetime3">
              <a:rPr lang="en-US" sz="700" smtClean="0"/>
              <a:pPr/>
              <a:t>10 July 2020</a:t>
            </a:fld>
            <a:r>
              <a:rPr lang="en-US" dirty="0"/>
              <a:t>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CDFD0-087C-7243-A137-623EBF29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1" y="6331096"/>
            <a:ext cx="592777" cy="52690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E57334"/>
                </a:solidFill>
                <a:latin typeface="Objective" pitchFamily="2" charset="77"/>
              </a:defRPr>
            </a:lvl1pPr>
          </a:lstStyle>
          <a:p>
            <a:fld id="{409CEFD3-70C6-DD48-988C-3F1B8380CB4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9AFCF-20C3-2C42-8A34-FCA9D38A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754081" y="2826327"/>
            <a:ext cx="4114800" cy="302818"/>
          </a:xfrm>
          <a:prstGeom prst="rect">
            <a:avLst/>
          </a:prstGeom>
        </p:spPr>
        <p:txBody>
          <a:bodyPr anchor="ctr"/>
          <a:lstStyle>
            <a:lvl1pPr algn="l">
              <a:defRPr sz="700">
                <a:solidFill>
                  <a:srgbClr val="E57334"/>
                </a:solidFill>
                <a:latin typeface="Objective" pitchFamily="2" charset="77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presentatie</a:t>
            </a:r>
            <a:r>
              <a:rPr lang="en-US" dirty="0"/>
              <a:t>: </a:t>
            </a:r>
            <a:r>
              <a:rPr lang="en-US" dirty="0" err="1"/>
              <a:t>Titel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5197DE-0897-6747-87D0-5945BB88CD89}"/>
              </a:ext>
            </a:extLst>
          </p:cNvPr>
          <p:cNvCxnSpPr>
            <a:cxnSpLocks/>
          </p:cNvCxnSpPr>
          <p:nvPr userDrawn="1"/>
        </p:nvCxnSpPr>
        <p:spPr>
          <a:xfrm flipV="1">
            <a:off x="599707" y="712519"/>
            <a:ext cx="0" cy="5902038"/>
          </a:xfrm>
          <a:prstGeom prst="line">
            <a:avLst/>
          </a:prstGeom>
          <a:ln>
            <a:solidFill>
              <a:srgbClr val="E9E5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11579BD-196D-A942-AB1F-0D9AF5D56D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32" y="-1"/>
            <a:ext cx="838792" cy="819398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4F4B0EB-306C-CB42-8766-AC05ADA91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0388" y="4217287"/>
            <a:ext cx="3425825" cy="20081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 b="0" i="0">
                <a:solidFill>
                  <a:srgbClr val="344094"/>
                </a:solidFill>
                <a:latin typeface="Objective" pitchFamily="2" charset="77"/>
              </a:defRPr>
            </a:lvl1pPr>
          </a:lstStyle>
          <a:p>
            <a:pPr lvl="0"/>
            <a:r>
              <a:rPr lang="en-US" dirty="0" err="1"/>
              <a:t>Ondertitel</a:t>
            </a:r>
            <a:r>
              <a:rPr lang="en-US" dirty="0"/>
              <a:t> </a:t>
            </a:r>
            <a:r>
              <a:rPr lang="en-US" dirty="0" err="1"/>
              <a:t>Stichting</a:t>
            </a:r>
            <a:r>
              <a:rPr lang="en-US" dirty="0"/>
              <a:t> Health KIC</a:t>
            </a:r>
          </a:p>
        </p:txBody>
      </p:sp>
    </p:spTree>
    <p:extLst>
      <p:ext uri="{BB962C8B-B14F-4D97-AF65-F5344CB8AC3E}">
        <p14:creationId xmlns:p14="http://schemas.microsoft.com/office/powerpoint/2010/main" val="13921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en afbeelding - vers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D4997EA-6F88-EA4F-8F44-12ED10DA9B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247681" y="5430764"/>
            <a:ext cx="1088139" cy="29688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rgbClr val="E57334"/>
                </a:solidFill>
                <a:latin typeface="Objective" pitchFamily="2" charset="77"/>
              </a:defRPr>
            </a:lvl1pPr>
          </a:lstStyle>
          <a:p>
            <a:fld id="{9045767C-C7C6-ED45-BD9A-853DC2007126}" type="datetime3">
              <a:rPr lang="en-US" sz="700" smtClean="0"/>
              <a:pPr/>
              <a:t>10 July 2020</a:t>
            </a:fld>
            <a:r>
              <a:rPr lang="en-US" dirty="0"/>
              <a:t>   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431558E-7E89-E845-9541-8E8C9F459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1" y="6331096"/>
            <a:ext cx="592777" cy="52690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E57334"/>
                </a:solidFill>
                <a:latin typeface="Objective" pitchFamily="2" charset="77"/>
              </a:defRPr>
            </a:lvl1pPr>
          </a:lstStyle>
          <a:p>
            <a:fld id="{409CEFD3-70C6-DD48-988C-3F1B8380CB4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54393-0F6A-B049-BB75-B12A4F93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754081" y="2826327"/>
            <a:ext cx="4114800" cy="302818"/>
          </a:xfrm>
          <a:prstGeom prst="rect">
            <a:avLst/>
          </a:prstGeom>
        </p:spPr>
        <p:txBody>
          <a:bodyPr anchor="ctr"/>
          <a:lstStyle>
            <a:lvl1pPr algn="l">
              <a:defRPr sz="700">
                <a:solidFill>
                  <a:srgbClr val="E57334"/>
                </a:solidFill>
                <a:latin typeface="Objective" pitchFamily="2" charset="77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presentatie</a:t>
            </a:r>
            <a:r>
              <a:rPr lang="en-US" dirty="0"/>
              <a:t>: </a:t>
            </a:r>
            <a:r>
              <a:rPr lang="en-US" dirty="0" err="1"/>
              <a:t>Titel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883CC7-202D-2547-92BC-AA0EF6B7CFE9}"/>
              </a:ext>
            </a:extLst>
          </p:cNvPr>
          <p:cNvCxnSpPr>
            <a:cxnSpLocks/>
          </p:cNvCxnSpPr>
          <p:nvPr userDrawn="1"/>
        </p:nvCxnSpPr>
        <p:spPr>
          <a:xfrm flipV="1">
            <a:off x="599707" y="712519"/>
            <a:ext cx="0" cy="5902038"/>
          </a:xfrm>
          <a:prstGeom prst="line">
            <a:avLst/>
          </a:prstGeom>
          <a:ln>
            <a:solidFill>
              <a:srgbClr val="E9E5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5B3EF39-923E-3545-A188-CE78ADBEA1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32" y="-1"/>
            <a:ext cx="838792" cy="81939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6D4FC67-35AB-7141-A2E8-68C635A512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88329" y="2327316"/>
            <a:ext cx="4877189" cy="63557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344094"/>
                </a:solidFill>
              </a:defRPr>
            </a:lvl1pPr>
          </a:lstStyle>
          <a:p>
            <a:pPr lvl="0"/>
            <a:r>
              <a:rPr lang="en-US" dirty="0" err="1"/>
              <a:t>Tussenkop</a:t>
            </a:r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8B67F5B-CDEA-F54E-8A61-46C451F9599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56513" y="725246"/>
            <a:ext cx="5230687" cy="5264296"/>
          </a:xfrm>
          <a:custGeom>
            <a:avLst/>
            <a:gdLst>
              <a:gd name="connsiteX0" fmla="*/ 0 w 5426075"/>
              <a:gd name="connsiteY0" fmla="*/ 0 h 2532063"/>
              <a:gd name="connsiteX1" fmla="*/ 5426075 w 5426075"/>
              <a:gd name="connsiteY1" fmla="*/ 0 h 2532063"/>
              <a:gd name="connsiteX2" fmla="*/ 5426075 w 5426075"/>
              <a:gd name="connsiteY2" fmla="*/ 2532063 h 2532063"/>
              <a:gd name="connsiteX3" fmla="*/ 0 w 5426075"/>
              <a:gd name="connsiteY3" fmla="*/ 2532063 h 2532063"/>
              <a:gd name="connsiteX4" fmla="*/ 0 w 5426075"/>
              <a:gd name="connsiteY4" fmla="*/ 0 h 2532063"/>
              <a:gd name="connsiteX0" fmla="*/ 0 w 5426075"/>
              <a:gd name="connsiteY0" fmla="*/ 0 h 4697039"/>
              <a:gd name="connsiteX1" fmla="*/ 5426075 w 5426075"/>
              <a:gd name="connsiteY1" fmla="*/ 0 h 4697039"/>
              <a:gd name="connsiteX2" fmla="*/ 5426075 w 5426075"/>
              <a:gd name="connsiteY2" fmla="*/ 2532063 h 4697039"/>
              <a:gd name="connsiteX3" fmla="*/ 537882 w 5426075"/>
              <a:gd name="connsiteY3" fmla="*/ 4697039 h 4697039"/>
              <a:gd name="connsiteX4" fmla="*/ 0 w 5426075"/>
              <a:gd name="connsiteY4" fmla="*/ 0 h 4697039"/>
              <a:gd name="connsiteX0" fmla="*/ 0 w 6952316"/>
              <a:gd name="connsiteY0" fmla="*/ 1351429 h 4697039"/>
              <a:gd name="connsiteX1" fmla="*/ 6952316 w 6952316"/>
              <a:gd name="connsiteY1" fmla="*/ 0 h 4697039"/>
              <a:gd name="connsiteX2" fmla="*/ 6952316 w 6952316"/>
              <a:gd name="connsiteY2" fmla="*/ 2532063 h 4697039"/>
              <a:gd name="connsiteX3" fmla="*/ 2064123 w 6952316"/>
              <a:gd name="connsiteY3" fmla="*/ 4697039 h 4697039"/>
              <a:gd name="connsiteX4" fmla="*/ 0 w 6952316"/>
              <a:gd name="connsiteY4" fmla="*/ 1351429 h 4697039"/>
              <a:gd name="connsiteX0" fmla="*/ 0 w 6952316"/>
              <a:gd name="connsiteY0" fmla="*/ 2346512 h 5692122"/>
              <a:gd name="connsiteX1" fmla="*/ 3718299 w 6952316"/>
              <a:gd name="connsiteY1" fmla="*/ 0 h 5692122"/>
              <a:gd name="connsiteX2" fmla="*/ 6952316 w 6952316"/>
              <a:gd name="connsiteY2" fmla="*/ 3527146 h 5692122"/>
              <a:gd name="connsiteX3" fmla="*/ 2064123 w 6952316"/>
              <a:gd name="connsiteY3" fmla="*/ 5692122 h 5692122"/>
              <a:gd name="connsiteX4" fmla="*/ 0 w 6952316"/>
              <a:gd name="connsiteY4" fmla="*/ 2346512 h 5692122"/>
              <a:gd name="connsiteX0" fmla="*/ 0 w 5802593"/>
              <a:gd name="connsiteY0" fmla="*/ 2346512 h 5692122"/>
              <a:gd name="connsiteX1" fmla="*/ 3718299 w 5802593"/>
              <a:gd name="connsiteY1" fmla="*/ 0 h 5692122"/>
              <a:gd name="connsiteX2" fmla="*/ 5802593 w 5802593"/>
              <a:gd name="connsiteY2" fmla="*/ 3338888 h 5692122"/>
              <a:gd name="connsiteX3" fmla="*/ 2064123 w 5802593"/>
              <a:gd name="connsiteY3" fmla="*/ 5692122 h 5692122"/>
              <a:gd name="connsiteX4" fmla="*/ 0 w 5802593"/>
              <a:gd name="connsiteY4" fmla="*/ 2346512 h 5692122"/>
              <a:gd name="connsiteX0" fmla="*/ 0 w 5802593"/>
              <a:gd name="connsiteY0" fmla="*/ 2353236 h 5698846"/>
              <a:gd name="connsiteX1" fmla="*/ 3725023 w 5802593"/>
              <a:gd name="connsiteY1" fmla="*/ 0 h 5698846"/>
              <a:gd name="connsiteX2" fmla="*/ 5802593 w 5802593"/>
              <a:gd name="connsiteY2" fmla="*/ 3345612 h 5698846"/>
              <a:gd name="connsiteX3" fmla="*/ 2064123 w 5802593"/>
              <a:gd name="connsiteY3" fmla="*/ 5698846 h 5698846"/>
              <a:gd name="connsiteX4" fmla="*/ 0 w 5802593"/>
              <a:gd name="connsiteY4" fmla="*/ 2353236 h 5698846"/>
              <a:gd name="connsiteX0" fmla="*/ 0 w 5822763"/>
              <a:gd name="connsiteY0" fmla="*/ 2346512 h 5698846"/>
              <a:gd name="connsiteX1" fmla="*/ 3745193 w 5822763"/>
              <a:gd name="connsiteY1" fmla="*/ 0 h 5698846"/>
              <a:gd name="connsiteX2" fmla="*/ 5822763 w 5822763"/>
              <a:gd name="connsiteY2" fmla="*/ 3345612 h 5698846"/>
              <a:gd name="connsiteX3" fmla="*/ 2084293 w 5822763"/>
              <a:gd name="connsiteY3" fmla="*/ 5698846 h 5698846"/>
              <a:gd name="connsiteX4" fmla="*/ 0 w 5822763"/>
              <a:gd name="connsiteY4" fmla="*/ 2346512 h 5698846"/>
              <a:gd name="connsiteX0" fmla="*/ 0 w 5822763"/>
              <a:gd name="connsiteY0" fmla="*/ 2346512 h 5698846"/>
              <a:gd name="connsiteX1" fmla="*/ 3745193 w 5822763"/>
              <a:gd name="connsiteY1" fmla="*/ 0 h 5698846"/>
              <a:gd name="connsiteX2" fmla="*/ 5822763 w 5822763"/>
              <a:gd name="connsiteY2" fmla="*/ 3345612 h 5698846"/>
              <a:gd name="connsiteX3" fmla="*/ 2091017 w 5822763"/>
              <a:gd name="connsiteY3" fmla="*/ 5698846 h 5698846"/>
              <a:gd name="connsiteX4" fmla="*/ 0 w 5822763"/>
              <a:gd name="connsiteY4" fmla="*/ 2346512 h 5698846"/>
              <a:gd name="connsiteX0" fmla="*/ 0 w 5836210"/>
              <a:gd name="connsiteY0" fmla="*/ 2346512 h 5698846"/>
              <a:gd name="connsiteX1" fmla="*/ 3745193 w 5836210"/>
              <a:gd name="connsiteY1" fmla="*/ 0 h 5698846"/>
              <a:gd name="connsiteX2" fmla="*/ 5836210 w 5836210"/>
              <a:gd name="connsiteY2" fmla="*/ 3359059 h 5698846"/>
              <a:gd name="connsiteX3" fmla="*/ 2091017 w 5836210"/>
              <a:gd name="connsiteY3" fmla="*/ 5698846 h 5698846"/>
              <a:gd name="connsiteX4" fmla="*/ 0 w 5836210"/>
              <a:gd name="connsiteY4" fmla="*/ 2346512 h 569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6210" h="5698846">
                <a:moveTo>
                  <a:pt x="0" y="2346512"/>
                </a:moveTo>
                <a:lnTo>
                  <a:pt x="3745193" y="0"/>
                </a:lnTo>
                <a:lnTo>
                  <a:pt x="5836210" y="3359059"/>
                </a:lnTo>
                <a:lnTo>
                  <a:pt x="2091017" y="5698846"/>
                </a:lnTo>
                <a:lnTo>
                  <a:pt x="0" y="234651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i="1" u="none">
                <a:solidFill>
                  <a:srgbClr val="73C6EB"/>
                </a:solidFill>
              </a:defRPr>
            </a:lvl1pPr>
          </a:lstStyle>
          <a:p>
            <a:r>
              <a:rPr lang="en-US" dirty="0" err="1"/>
              <a:t>Plaats</a:t>
            </a:r>
            <a:r>
              <a:rPr lang="en-US" dirty="0"/>
              <a:t> </a:t>
            </a:r>
            <a:r>
              <a:rPr lang="en-US" dirty="0" err="1"/>
              <a:t>afbeelding</a:t>
            </a:r>
            <a:endParaRPr lang="en-US" dirty="0"/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7EA9D811-8710-0C4F-9652-1353F10F44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58340" y="4202553"/>
            <a:ext cx="2114954" cy="2128543"/>
          </a:xfrm>
          <a:custGeom>
            <a:avLst/>
            <a:gdLst>
              <a:gd name="connsiteX0" fmla="*/ 0 w 5426075"/>
              <a:gd name="connsiteY0" fmla="*/ 0 h 2532063"/>
              <a:gd name="connsiteX1" fmla="*/ 5426075 w 5426075"/>
              <a:gd name="connsiteY1" fmla="*/ 0 h 2532063"/>
              <a:gd name="connsiteX2" fmla="*/ 5426075 w 5426075"/>
              <a:gd name="connsiteY2" fmla="*/ 2532063 h 2532063"/>
              <a:gd name="connsiteX3" fmla="*/ 0 w 5426075"/>
              <a:gd name="connsiteY3" fmla="*/ 2532063 h 2532063"/>
              <a:gd name="connsiteX4" fmla="*/ 0 w 5426075"/>
              <a:gd name="connsiteY4" fmla="*/ 0 h 2532063"/>
              <a:gd name="connsiteX0" fmla="*/ 0 w 5426075"/>
              <a:gd name="connsiteY0" fmla="*/ 0 h 4697039"/>
              <a:gd name="connsiteX1" fmla="*/ 5426075 w 5426075"/>
              <a:gd name="connsiteY1" fmla="*/ 0 h 4697039"/>
              <a:gd name="connsiteX2" fmla="*/ 5426075 w 5426075"/>
              <a:gd name="connsiteY2" fmla="*/ 2532063 h 4697039"/>
              <a:gd name="connsiteX3" fmla="*/ 537882 w 5426075"/>
              <a:gd name="connsiteY3" fmla="*/ 4697039 h 4697039"/>
              <a:gd name="connsiteX4" fmla="*/ 0 w 5426075"/>
              <a:gd name="connsiteY4" fmla="*/ 0 h 4697039"/>
              <a:gd name="connsiteX0" fmla="*/ 0 w 6952316"/>
              <a:gd name="connsiteY0" fmla="*/ 1351429 h 4697039"/>
              <a:gd name="connsiteX1" fmla="*/ 6952316 w 6952316"/>
              <a:gd name="connsiteY1" fmla="*/ 0 h 4697039"/>
              <a:gd name="connsiteX2" fmla="*/ 6952316 w 6952316"/>
              <a:gd name="connsiteY2" fmla="*/ 2532063 h 4697039"/>
              <a:gd name="connsiteX3" fmla="*/ 2064123 w 6952316"/>
              <a:gd name="connsiteY3" fmla="*/ 4697039 h 4697039"/>
              <a:gd name="connsiteX4" fmla="*/ 0 w 6952316"/>
              <a:gd name="connsiteY4" fmla="*/ 1351429 h 4697039"/>
              <a:gd name="connsiteX0" fmla="*/ 0 w 6952316"/>
              <a:gd name="connsiteY0" fmla="*/ 2346512 h 5692122"/>
              <a:gd name="connsiteX1" fmla="*/ 3718299 w 6952316"/>
              <a:gd name="connsiteY1" fmla="*/ 0 h 5692122"/>
              <a:gd name="connsiteX2" fmla="*/ 6952316 w 6952316"/>
              <a:gd name="connsiteY2" fmla="*/ 3527146 h 5692122"/>
              <a:gd name="connsiteX3" fmla="*/ 2064123 w 6952316"/>
              <a:gd name="connsiteY3" fmla="*/ 5692122 h 5692122"/>
              <a:gd name="connsiteX4" fmla="*/ 0 w 6952316"/>
              <a:gd name="connsiteY4" fmla="*/ 2346512 h 5692122"/>
              <a:gd name="connsiteX0" fmla="*/ 0 w 5802593"/>
              <a:gd name="connsiteY0" fmla="*/ 2346512 h 5692122"/>
              <a:gd name="connsiteX1" fmla="*/ 3718299 w 5802593"/>
              <a:gd name="connsiteY1" fmla="*/ 0 h 5692122"/>
              <a:gd name="connsiteX2" fmla="*/ 5802593 w 5802593"/>
              <a:gd name="connsiteY2" fmla="*/ 3338888 h 5692122"/>
              <a:gd name="connsiteX3" fmla="*/ 2064123 w 5802593"/>
              <a:gd name="connsiteY3" fmla="*/ 5692122 h 5692122"/>
              <a:gd name="connsiteX4" fmla="*/ 0 w 5802593"/>
              <a:gd name="connsiteY4" fmla="*/ 2346512 h 5692122"/>
              <a:gd name="connsiteX0" fmla="*/ 0 w 5802593"/>
              <a:gd name="connsiteY0" fmla="*/ 2353236 h 5698846"/>
              <a:gd name="connsiteX1" fmla="*/ 3725023 w 5802593"/>
              <a:gd name="connsiteY1" fmla="*/ 0 h 5698846"/>
              <a:gd name="connsiteX2" fmla="*/ 5802593 w 5802593"/>
              <a:gd name="connsiteY2" fmla="*/ 3345612 h 5698846"/>
              <a:gd name="connsiteX3" fmla="*/ 2064123 w 5802593"/>
              <a:gd name="connsiteY3" fmla="*/ 5698846 h 5698846"/>
              <a:gd name="connsiteX4" fmla="*/ 0 w 5802593"/>
              <a:gd name="connsiteY4" fmla="*/ 2353236 h 5698846"/>
              <a:gd name="connsiteX0" fmla="*/ 0 w 5822763"/>
              <a:gd name="connsiteY0" fmla="*/ 2346512 h 5698846"/>
              <a:gd name="connsiteX1" fmla="*/ 3745193 w 5822763"/>
              <a:gd name="connsiteY1" fmla="*/ 0 h 5698846"/>
              <a:gd name="connsiteX2" fmla="*/ 5822763 w 5822763"/>
              <a:gd name="connsiteY2" fmla="*/ 3345612 h 5698846"/>
              <a:gd name="connsiteX3" fmla="*/ 2084293 w 5822763"/>
              <a:gd name="connsiteY3" fmla="*/ 5698846 h 5698846"/>
              <a:gd name="connsiteX4" fmla="*/ 0 w 5822763"/>
              <a:gd name="connsiteY4" fmla="*/ 2346512 h 5698846"/>
              <a:gd name="connsiteX0" fmla="*/ 0 w 5822763"/>
              <a:gd name="connsiteY0" fmla="*/ 2346512 h 5698846"/>
              <a:gd name="connsiteX1" fmla="*/ 3745193 w 5822763"/>
              <a:gd name="connsiteY1" fmla="*/ 0 h 5698846"/>
              <a:gd name="connsiteX2" fmla="*/ 5822763 w 5822763"/>
              <a:gd name="connsiteY2" fmla="*/ 3345612 h 5698846"/>
              <a:gd name="connsiteX3" fmla="*/ 2091017 w 5822763"/>
              <a:gd name="connsiteY3" fmla="*/ 5698846 h 5698846"/>
              <a:gd name="connsiteX4" fmla="*/ 0 w 5822763"/>
              <a:gd name="connsiteY4" fmla="*/ 2346512 h 5698846"/>
              <a:gd name="connsiteX0" fmla="*/ 0 w 5836210"/>
              <a:gd name="connsiteY0" fmla="*/ 2346512 h 5698846"/>
              <a:gd name="connsiteX1" fmla="*/ 3745193 w 5836210"/>
              <a:gd name="connsiteY1" fmla="*/ 0 h 5698846"/>
              <a:gd name="connsiteX2" fmla="*/ 5836210 w 5836210"/>
              <a:gd name="connsiteY2" fmla="*/ 3359059 h 5698846"/>
              <a:gd name="connsiteX3" fmla="*/ 2091017 w 5836210"/>
              <a:gd name="connsiteY3" fmla="*/ 5698846 h 5698846"/>
              <a:gd name="connsiteX4" fmla="*/ 0 w 5836210"/>
              <a:gd name="connsiteY4" fmla="*/ 2346512 h 569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6210" h="5698846">
                <a:moveTo>
                  <a:pt x="0" y="2346512"/>
                </a:moveTo>
                <a:lnTo>
                  <a:pt x="3745193" y="0"/>
                </a:lnTo>
                <a:lnTo>
                  <a:pt x="5836210" y="3359059"/>
                </a:lnTo>
                <a:lnTo>
                  <a:pt x="2091017" y="5698846"/>
                </a:lnTo>
                <a:lnTo>
                  <a:pt x="0" y="234651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i="1" u="none">
                <a:solidFill>
                  <a:srgbClr val="73C6EB"/>
                </a:solidFill>
              </a:defRPr>
            </a:lvl1pPr>
          </a:lstStyle>
          <a:p>
            <a:r>
              <a:rPr lang="en-US" dirty="0" err="1"/>
              <a:t>Plaats</a:t>
            </a:r>
            <a:r>
              <a:rPr lang="en-US" dirty="0"/>
              <a:t> </a:t>
            </a:r>
            <a:r>
              <a:rPr lang="en-US" dirty="0" err="1"/>
              <a:t>afbeelding</a:t>
            </a:r>
            <a:endParaRPr lang="en-US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B2E12BCC-BE8E-EB45-91BF-CA4EA14EE7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88328" y="3112250"/>
            <a:ext cx="4962525" cy="2487612"/>
          </a:xfrm>
        </p:spPr>
        <p:txBody>
          <a:bodyPr>
            <a:normAutofit/>
          </a:bodyPr>
          <a:lstStyle>
            <a:lvl1pPr>
              <a:defRPr sz="1800">
                <a:solidFill>
                  <a:srgbClr val="344094"/>
                </a:solidFill>
              </a:defRPr>
            </a:lvl1pPr>
            <a:lvl2pPr>
              <a:defRPr sz="1600">
                <a:solidFill>
                  <a:srgbClr val="344094"/>
                </a:solidFill>
              </a:defRPr>
            </a:lvl2pPr>
            <a:lvl3pPr>
              <a:defRPr sz="1400">
                <a:solidFill>
                  <a:srgbClr val="344094"/>
                </a:solidFill>
              </a:defRPr>
            </a:lvl3pPr>
            <a:lvl4pPr>
              <a:defRPr sz="1200">
                <a:solidFill>
                  <a:srgbClr val="344094"/>
                </a:solidFill>
              </a:defRPr>
            </a:lvl4pPr>
            <a:lvl5pPr>
              <a:defRPr sz="1200">
                <a:solidFill>
                  <a:srgbClr val="344094"/>
                </a:solidFill>
              </a:defRPr>
            </a:lvl5pPr>
          </a:lstStyle>
          <a:p>
            <a:pPr lvl="0"/>
            <a:r>
              <a:rPr lang="en-US" dirty="0" err="1"/>
              <a:t>Eerste</a:t>
            </a:r>
            <a:r>
              <a:rPr lang="en-US" dirty="0"/>
              <a:t> item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level</a:t>
            </a:r>
          </a:p>
          <a:p>
            <a:pPr lvl="2"/>
            <a:r>
              <a:rPr lang="en-US" dirty="0" err="1"/>
              <a:t>Derde</a:t>
            </a:r>
            <a:r>
              <a:rPr lang="en-US" dirty="0"/>
              <a:t> level</a:t>
            </a:r>
          </a:p>
          <a:p>
            <a:pPr lvl="3"/>
            <a:r>
              <a:rPr lang="en-US" dirty="0" err="1"/>
              <a:t>Vierde</a:t>
            </a:r>
            <a:r>
              <a:rPr lang="en-US" dirty="0"/>
              <a:t> level</a:t>
            </a:r>
          </a:p>
          <a:p>
            <a:pPr lvl="4"/>
            <a:r>
              <a:rPr lang="en-US" dirty="0" err="1"/>
              <a:t>Vijfde</a:t>
            </a:r>
            <a:r>
              <a:rPr lang="en-US" dirty="0"/>
              <a:t> level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15BE5AE6-EF88-764D-84EF-D312AA0F7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8328" y="995014"/>
            <a:ext cx="4962523" cy="1257623"/>
          </a:xfrm>
        </p:spPr>
        <p:txBody>
          <a:bodyPr anchor="b">
            <a:normAutofit/>
          </a:bodyPr>
          <a:lstStyle>
            <a:lvl1pPr algn="l">
              <a:defRPr sz="3200" b="0" i="0">
                <a:solidFill>
                  <a:srgbClr val="344094"/>
                </a:solidFill>
                <a:latin typeface="Objective Medium" pitchFamily="2" charset="77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sheet</a:t>
            </a:r>
          </a:p>
        </p:txBody>
      </p:sp>
    </p:spTree>
    <p:extLst>
      <p:ext uri="{BB962C8B-B14F-4D97-AF65-F5344CB8AC3E}">
        <p14:creationId xmlns:p14="http://schemas.microsoft.com/office/powerpoint/2010/main" val="203107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66F2B-F7B5-4C56-AB5C-53CE151B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33E2B-01C7-453B-BC8E-3862A78A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B8A4A-7548-43F1-AAD7-DB6D81B0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0A1D-CD8F-48BA-A472-8ACE0616D80C}" type="datetimeFigureOut">
              <a:rPr lang="nl-NL" smtClean="0"/>
              <a:t>10-07-2020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61470-BA50-4C7F-87B5-F43EB65C2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EEF66-6AC4-48B7-AFC3-C3A153B9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D3AA-D278-432C-AF0B-F8EAC1D040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550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92139-C18D-464F-A725-C0BB908E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0A603-5A83-4236-8CC1-819639097C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B80D3-B14A-4C84-8D60-F86D8EBBC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F644D-69F6-4078-A6BA-11CE724BD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0A1D-CD8F-48BA-A472-8ACE0616D80C}" type="datetimeFigureOut">
              <a:rPr lang="nl-NL" smtClean="0"/>
              <a:t>10-07-2020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5661E-91A4-4009-997D-1026BBA9C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83464-A8DB-4AF8-9A57-8ACF682F7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D3AA-D278-432C-AF0B-F8EAC1D040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338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6AE89-24F3-4C6C-8EB9-086C4CC13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1765D-3D63-4973-BF67-BF8D427EC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DDE8B4-8E8F-4D26-8721-4F26F3465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4737E6-BB42-48F0-AE91-3B1EE3D3A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94F82-5F8E-4240-A8DA-1F68392607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74DA4D-AC14-42C8-89EE-7BFC6BE15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0A1D-CD8F-48BA-A472-8ACE0616D80C}" type="datetimeFigureOut">
              <a:rPr lang="nl-NL" smtClean="0"/>
              <a:t>10-07-2020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8CEB3-4CAE-42B6-9AB8-5AEC20CBE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5CB6F2-0445-4977-96BA-25F7CE1E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D3AA-D278-432C-AF0B-F8EAC1D040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8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1B21B-F7C0-4A2A-B8F7-D002F161C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53C3E2-15B4-4470-A289-1F450F0AD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0A1D-CD8F-48BA-A472-8ACE0616D80C}" type="datetimeFigureOut">
              <a:rPr lang="nl-NL" smtClean="0"/>
              <a:t>10-07-2020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8E54A-F7A4-43EA-93FF-7D7075411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F9645-569D-40BF-BB5E-0C0209D9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D3AA-D278-432C-AF0B-F8EAC1D040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412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6DB68C-CA5F-452D-8A18-334D0B7A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0A1D-CD8F-48BA-A472-8ACE0616D80C}" type="datetimeFigureOut">
              <a:rPr lang="nl-NL" smtClean="0"/>
              <a:t>10-07-2020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9EA13A-7E9D-4EA0-8538-8DF4FD350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0E481-1F60-45F8-B1F0-057B1185E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D3AA-D278-432C-AF0B-F8EAC1D040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476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C9AF7-E49B-47D2-99A7-CA4C5F455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FF448-A11B-4486-BCFA-A21D7D10F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1906B-8DF8-4D98-B1A1-D5D11D06F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D20F1-7F3E-4530-9766-A26FF3733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0A1D-CD8F-48BA-A472-8ACE0616D80C}" type="datetimeFigureOut">
              <a:rPr lang="nl-NL" smtClean="0"/>
              <a:t>10-07-2020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E5748-8879-4D9F-87AC-FB7B18938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95730-CA93-4164-8C62-40D7E064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D3AA-D278-432C-AF0B-F8EAC1D040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350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D4BEC-6BF6-4EE5-BF17-05AA8F6A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8F79AC-06FD-4BF8-9D8F-E81DED834A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F8D58-2BF5-43AD-847C-F88130675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1629E-1C84-462F-AD3C-22FFDC8C4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0A1D-CD8F-48BA-A472-8ACE0616D80C}" type="datetimeFigureOut">
              <a:rPr lang="nl-NL" smtClean="0"/>
              <a:t>10-07-2020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211626-0671-4625-B584-5437DBA5E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7D2B1B-5051-4655-A9B0-A45513BB2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D3AA-D278-432C-AF0B-F8EAC1D040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352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1DB2C6-8FE3-41C2-B294-75D3213F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7EA95-E03D-4709-95D0-8D80CF81A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60924-D5A9-4AC0-AADD-8D3D1BE077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40A1D-CD8F-48BA-A472-8ACE0616D80C}" type="datetimeFigureOut">
              <a:rPr lang="nl-NL" smtClean="0"/>
              <a:t>10-07-2020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49754-58A8-409E-9079-144C4E992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A75FD-4D6C-403E-8887-5D5617818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ED3AA-D278-432C-AF0B-F8EAC1D040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83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8" r:id="rId13"/>
    <p:sldLayoutId id="2147483679" r:id="rId14"/>
    <p:sldLayoutId id="214748368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1DB2C6-8FE3-41C2-B294-75D3213F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7EA95-E03D-4709-95D0-8D80CF81A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60924-D5A9-4AC0-AADD-8D3D1BE077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40A1D-CD8F-48BA-A472-8ACE0616D80C}" type="datetimeFigureOut">
              <a:rPr lang="nl-NL" smtClean="0"/>
              <a:t>10-07-2020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49754-58A8-409E-9079-144C4E992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A75FD-4D6C-403E-8887-5D5617818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ED3AA-D278-432C-AF0B-F8EAC1D040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963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jpeg"/><Relationship Id="rId10" Type="http://schemas.openxmlformats.org/officeDocument/2006/relationships/image" Target="../media/image36.tiff"/><Relationship Id="rId4" Type="http://schemas.openxmlformats.org/officeDocument/2006/relationships/image" Target="../media/image31.jpeg"/><Relationship Id="rId9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12" Type="http://schemas.openxmlformats.org/officeDocument/2006/relationships/image" Target="../media/image1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sv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FF8B0-E078-FF43-ADCF-1E76607A3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Kavelmodel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021C3-A96D-DC42-98F2-C0FEC7E6F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5767C-C7C6-ED45-BD9A-853DC2007126}" type="datetime3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E57334"/>
                </a:solidFill>
                <a:effectLst/>
                <a:uLnTx/>
                <a:uFillTx/>
                <a:latin typeface="Objective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 July 2020</a:t>
            </a:fld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E57334"/>
                </a:solidFill>
                <a:effectLst/>
                <a:uLnTx/>
                <a:uFillTx/>
                <a:latin typeface="Objective" pitchFamily="2" charset="77"/>
                <a:ea typeface="+mn-ea"/>
                <a:cs typeface="+mn-cs"/>
              </a:rPr>
              <a:t> 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E57334"/>
              </a:solidFill>
              <a:effectLst/>
              <a:uLnTx/>
              <a:uFillTx/>
              <a:latin typeface="Objective" pitchFamily="2" charset="77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52926-47E5-4141-A17C-A39DFFF40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9CEFD3-70C6-DD48-988C-3F1B8380CB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57334"/>
                </a:solidFill>
                <a:effectLst/>
                <a:uLnTx/>
                <a:uFillTx/>
                <a:latin typeface="Objective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57334"/>
              </a:solidFill>
              <a:effectLst/>
              <a:uLnTx/>
              <a:uFillTx/>
              <a:latin typeface="Objective" pitchFamily="2" charset="77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29EE5-BF5F-CB4E-B202-EA1A22488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E57334"/>
                </a:solidFill>
                <a:effectLst/>
                <a:uLnTx/>
                <a:uFillTx/>
                <a:latin typeface="Objective" pitchFamily="2" charset="77"/>
                <a:ea typeface="+mn-ea"/>
                <a:cs typeface="+mn-cs"/>
              </a:rPr>
              <a:t>Titel presentatie: Titel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E57334"/>
              </a:solidFill>
              <a:effectLst/>
              <a:uLnTx/>
              <a:uFillTx/>
              <a:latin typeface="Objective" pitchFamily="2" charset="77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4D7D3F-94B9-B74C-9EA2-3D28EDCAB5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8667" y="4575112"/>
            <a:ext cx="4338143" cy="2008188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08-07-2020</a:t>
            </a:r>
          </a:p>
        </p:txBody>
      </p:sp>
    </p:spTree>
    <p:extLst>
      <p:ext uri="{BB962C8B-B14F-4D97-AF65-F5344CB8AC3E}">
        <p14:creationId xmlns:p14="http://schemas.microsoft.com/office/powerpoint/2010/main" val="398433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4E39C80-A92B-1949-B14A-F27822EC3C4C}"/>
              </a:ext>
            </a:extLst>
          </p:cNvPr>
          <p:cNvGraphicFramePr>
            <a:graphicFrameLocks noGrp="1"/>
          </p:cNvGraphicFramePr>
          <p:nvPr/>
        </p:nvGraphicFramePr>
        <p:xfrm>
          <a:off x="845723" y="1619259"/>
          <a:ext cx="11070052" cy="5060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714">
                  <a:extLst>
                    <a:ext uri="{9D8B030D-6E8A-4147-A177-3AD203B41FA5}">
                      <a16:colId xmlns:a16="http://schemas.microsoft.com/office/drawing/2014/main" val="653808255"/>
                    </a:ext>
                  </a:extLst>
                </a:gridCol>
                <a:gridCol w="2885591">
                  <a:extLst>
                    <a:ext uri="{9D8B030D-6E8A-4147-A177-3AD203B41FA5}">
                      <a16:colId xmlns:a16="http://schemas.microsoft.com/office/drawing/2014/main" val="1853336091"/>
                    </a:ext>
                  </a:extLst>
                </a:gridCol>
                <a:gridCol w="2885591">
                  <a:extLst>
                    <a:ext uri="{9D8B030D-6E8A-4147-A177-3AD203B41FA5}">
                      <a16:colId xmlns:a16="http://schemas.microsoft.com/office/drawing/2014/main" val="730404829"/>
                    </a:ext>
                  </a:extLst>
                </a:gridCol>
                <a:gridCol w="2728156">
                  <a:extLst>
                    <a:ext uri="{9D8B030D-6E8A-4147-A177-3AD203B41FA5}">
                      <a16:colId xmlns:a16="http://schemas.microsoft.com/office/drawing/2014/main" val="1664269331"/>
                    </a:ext>
                  </a:extLst>
                </a:gridCol>
              </a:tblGrid>
              <a:tr h="618396">
                <a:tc>
                  <a:txBody>
                    <a:bodyPr/>
                    <a:lstStyle/>
                    <a:p>
                      <a:pPr algn="ctr"/>
                      <a:endParaRPr lang="en-NL">
                        <a:solidFill>
                          <a:srgbClr val="E57334"/>
                        </a:solidFill>
                        <a:latin typeface="Objective" pitchFamily="2" charset="77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="1">
                          <a:solidFill>
                            <a:schemeClr val="tx1"/>
                          </a:solidFill>
                          <a:latin typeface="Objective" pitchFamily="2" charset="77"/>
                        </a:rPr>
                        <a:t>Nationaal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err="1">
                          <a:solidFill>
                            <a:schemeClr val="tx1"/>
                          </a:solidFill>
                          <a:latin typeface="Objective" pitchFamily="2" charset="77"/>
                        </a:rPr>
                        <a:t>Regionaal</a:t>
                      </a:r>
                      <a:r>
                        <a:rPr lang="en-US" b="1">
                          <a:solidFill>
                            <a:schemeClr val="tx1"/>
                          </a:solidFill>
                          <a:latin typeface="Objective" pitchFamily="2" charset="77"/>
                        </a:rPr>
                        <a:t> / </a:t>
                      </a:r>
                      <a:r>
                        <a:rPr lang="en-US" b="1" err="1">
                          <a:solidFill>
                            <a:schemeClr val="tx1"/>
                          </a:solidFill>
                          <a:latin typeface="Objective" pitchFamily="2" charset="77"/>
                        </a:rPr>
                        <a:t>lokaal</a:t>
                      </a:r>
                      <a:endParaRPr lang="en-NL" b="1">
                        <a:solidFill>
                          <a:schemeClr val="tx1"/>
                        </a:solidFill>
                        <a:latin typeface="Objective" pitchFamily="2" charset="77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="1">
                          <a:solidFill>
                            <a:schemeClr val="tx1"/>
                          </a:solidFill>
                          <a:latin typeface="Objective" pitchFamily="2" charset="77"/>
                        </a:rPr>
                        <a:t>Persoonlijk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720659"/>
                  </a:ext>
                </a:extLst>
              </a:tr>
              <a:tr h="11245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L" b="1">
                          <a:solidFill>
                            <a:srgbClr val="FF7E79"/>
                          </a:solidFill>
                          <a:latin typeface="Objective" pitchFamily="2" charset="77"/>
                        </a:rPr>
                        <a:t>Zorgstatus, -kosten en -gebruik</a:t>
                      </a:r>
                      <a:r>
                        <a:rPr lang="en-NL" b="1">
                          <a:solidFill>
                            <a:schemeClr val="tx1"/>
                          </a:solidFill>
                          <a:latin typeface="Objective" pitchFamily="2" charset="77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NL" sz="1600">
                        <a:solidFill>
                          <a:schemeClr val="tx1"/>
                        </a:solidFill>
                        <a:latin typeface="Objective" pitchFamily="2" charset="77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NL" sz="1600">
                        <a:solidFill>
                          <a:schemeClr val="tx1"/>
                        </a:solidFill>
                        <a:latin typeface="Objective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L" sz="1600">
                        <a:solidFill>
                          <a:schemeClr val="tx1"/>
                        </a:solidFill>
                        <a:latin typeface="Objective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026857"/>
                  </a:ext>
                </a:extLst>
              </a:tr>
              <a:tr h="10867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Objective" pitchFamily="2" charset="77"/>
                        </a:rPr>
                        <a:t>Gezondheidsstatus</a:t>
                      </a:r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  <a:latin typeface="Objective" pitchFamily="2" charset="77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Objective"/>
                        </a:rPr>
                        <a:t>en -</a:t>
                      </a:r>
                      <a:r>
                        <a:rPr lang="en-US" b="1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Objective"/>
                        </a:rPr>
                        <a:t>beleving</a:t>
                      </a:r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  <a:latin typeface="Objective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L" sz="1600">
                        <a:solidFill>
                          <a:schemeClr val="tx1"/>
                        </a:solidFill>
                        <a:latin typeface="Objective" pitchFamily="2" charset="77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L" sz="1600">
                        <a:solidFill>
                          <a:schemeClr val="tx1"/>
                        </a:solidFill>
                        <a:latin typeface="Objective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NL" sz="1600">
                        <a:solidFill>
                          <a:schemeClr val="tx1"/>
                        </a:solidFill>
                        <a:latin typeface="Objective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258936"/>
                  </a:ext>
                </a:extLst>
              </a:tr>
              <a:tr h="1086728">
                <a:tc>
                  <a:txBody>
                    <a:bodyPr/>
                    <a:lstStyle/>
                    <a:p>
                      <a:pPr algn="ctr"/>
                      <a:r>
                        <a:rPr lang="en-NL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Objective"/>
                        </a:rPr>
                        <a:t>Sociale en </a:t>
                      </a:r>
                      <a:r>
                        <a:rPr lang="en-NL" b="1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Objective"/>
                        </a:rPr>
                        <a:t>fysieke</a:t>
                      </a:r>
                      <a:r>
                        <a:rPr lang="en-NL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Objective"/>
                        </a:rPr>
                        <a:t> context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L" sz="1600">
                        <a:solidFill>
                          <a:schemeClr val="tx1"/>
                        </a:solidFill>
                        <a:latin typeface="Objective" pitchFamily="2" charset="77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L" sz="1600">
                        <a:solidFill>
                          <a:schemeClr val="tx1"/>
                        </a:solidFill>
                        <a:latin typeface="Objective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NL" sz="1600">
                        <a:solidFill>
                          <a:schemeClr val="tx1"/>
                        </a:solidFill>
                        <a:latin typeface="Objective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606551"/>
                  </a:ext>
                </a:extLst>
              </a:tr>
              <a:tr h="1143793">
                <a:tc>
                  <a:txBody>
                    <a:bodyPr/>
                    <a:lstStyle/>
                    <a:p>
                      <a:pPr algn="ctr"/>
                      <a:r>
                        <a:rPr lang="en-NL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bjective" pitchFamily="2" charset="77"/>
                        </a:rPr>
                        <a:t>Mogelijkheden / aanbod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L" sz="1600">
                        <a:solidFill>
                          <a:schemeClr val="tx1"/>
                        </a:solidFill>
                        <a:latin typeface="Objective" pitchFamily="2" charset="77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L" sz="1600">
                        <a:solidFill>
                          <a:schemeClr val="tx1"/>
                        </a:solidFill>
                        <a:latin typeface="Objective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L" sz="1600">
                        <a:solidFill>
                          <a:schemeClr val="tx1"/>
                        </a:solidFill>
                        <a:latin typeface="Objective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83095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4D397-21B7-F141-9E74-1475CD296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EFD3-70C6-DD48-988C-3F1B8380CB4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3DDEEF-E068-6747-B9BF-5175E662E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723" y="548157"/>
            <a:ext cx="10988473" cy="1007757"/>
          </a:xfrm>
        </p:spPr>
        <p:txBody>
          <a:bodyPr>
            <a:normAutofit/>
          </a:bodyPr>
          <a:lstStyle/>
          <a:p>
            <a:r>
              <a:rPr lang="en-NL" dirty="0">
                <a:latin typeface="Objective Medium"/>
              </a:rPr>
              <a:t>Inzicht op basis van Population Health data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1E6C9-19FB-A343-863E-0794DAA9C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767C-C7C6-ED45-BD9A-853DC2007126}" type="datetime3">
              <a:rPr lang="en-US" sz="700" smtClean="0"/>
              <a:pPr/>
              <a:t>10 July 2020</a:t>
            </a:fld>
            <a:r>
              <a:rPr lang="en-US"/>
              <a:t>   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389D3-52B1-2B41-B31D-6A7806611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Update monitoring Q2 2020</a:t>
            </a:r>
          </a:p>
        </p:txBody>
      </p:sp>
    </p:spTree>
    <p:extLst>
      <p:ext uri="{BB962C8B-B14F-4D97-AF65-F5344CB8AC3E}">
        <p14:creationId xmlns:p14="http://schemas.microsoft.com/office/powerpoint/2010/main" val="26132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4E39C80-A92B-1949-B14A-F27822EC3C4C}"/>
              </a:ext>
            </a:extLst>
          </p:cNvPr>
          <p:cNvGraphicFramePr>
            <a:graphicFrameLocks noGrp="1"/>
          </p:cNvGraphicFramePr>
          <p:nvPr/>
        </p:nvGraphicFramePr>
        <p:xfrm>
          <a:off x="845723" y="1619259"/>
          <a:ext cx="11070052" cy="5060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714">
                  <a:extLst>
                    <a:ext uri="{9D8B030D-6E8A-4147-A177-3AD203B41FA5}">
                      <a16:colId xmlns:a16="http://schemas.microsoft.com/office/drawing/2014/main" val="653808255"/>
                    </a:ext>
                  </a:extLst>
                </a:gridCol>
                <a:gridCol w="2885591">
                  <a:extLst>
                    <a:ext uri="{9D8B030D-6E8A-4147-A177-3AD203B41FA5}">
                      <a16:colId xmlns:a16="http://schemas.microsoft.com/office/drawing/2014/main" val="1853336091"/>
                    </a:ext>
                  </a:extLst>
                </a:gridCol>
                <a:gridCol w="2885591">
                  <a:extLst>
                    <a:ext uri="{9D8B030D-6E8A-4147-A177-3AD203B41FA5}">
                      <a16:colId xmlns:a16="http://schemas.microsoft.com/office/drawing/2014/main" val="730404829"/>
                    </a:ext>
                  </a:extLst>
                </a:gridCol>
                <a:gridCol w="2728156">
                  <a:extLst>
                    <a:ext uri="{9D8B030D-6E8A-4147-A177-3AD203B41FA5}">
                      <a16:colId xmlns:a16="http://schemas.microsoft.com/office/drawing/2014/main" val="1664269331"/>
                    </a:ext>
                  </a:extLst>
                </a:gridCol>
              </a:tblGrid>
              <a:tr h="618396">
                <a:tc>
                  <a:txBody>
                    <a:bodyPr/>
                    <a:lstStyle/>
                    <a:p>
                      <a:pPr algn="ctr"/>
                      <a:endParaRPr lang="en-NL">
                        <a:solidFill>
                          <a:srgbClr val="E57334"/>
                        </a:solidFill>
                        <a:latin typeface="Objective" pitchFamily="2" charset="77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="1">
                          <a:solidFill>
                            <a:schemeClr val="tx1"/>
                          </a:solidFill>
                          <a:latin typeface="Objective" pitchFamily="2" charset="77"/>
                        </a:rPr>
                        <a:t>Nationaal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err="1">
                          <a:solidFill>
                            <a:schemeClr val="tx1"/>
                          </a:solidFill>
                          <a:latin typeface="Objective" pitchFamily="2" charset="77"/>
                        </a:rPr>
                        <a:t>Regionaal</a:t>
                      </a:r>
                      <a:r>
                        <a:rPr lang="en-US" b="1">
                          <a:solidFill>
                            <a:schemeClr val="tx1"/>
                          </a:solidFill>
                          <a:latin typeface="Objective" pitchFamily="2" charset="77"/>
                        </a:rPr>
                        <a:t> / </a:t>
                      </a:r>
                      <a:r>
                        <a:rPr lang="en-US" b="1" err="1">
                          <a:solidFill>
                            <a:schemeClr val="tx1"/>
                          </a:solidFill>
                          <a:latin typeface="Objective" pitchFamily="2" charset="77"/>
                        </a:rPr>
                        <a:t>lokaal</a:t>
                      </a:r>
                      <a:endParaRPr lang="en-NL" b="1">
                        <a:solidFill>
                          <a:schemeClr val="tx1"/>
                        </a:solidFill>
                        <a:latin typeface="Objective" pitchFamily="2" charset="77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="1">
                          <a:solidFill>
                            <a:schemeClr val="tx1"/>
                          </a:solidFill>
                          <a:latin typeface="Objective" pitchFamily="2" charset="77"/>
                        </a:rPr>
                        <a:t>Persoonlijk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720659"/>
                  </a:ext>
                </a:extLst>
              </a:tr>
              <a:tr h="11245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L" b="1">
                          <a:solidFill>
                            <a:srgbClr val="FF7E79"/>
                          </a:solidFill>
                          <a:latin typeface="Objective" pitchFamily="2" charset="77"/>
                        </a:rPr>
                        <a:t>Zorgstatus, -kosten en -gebruik</a:t>
                      </a:r>
                      <a:r>
                        <a:rPr lang="en-NL" b="1">
                          <a:solidFill>
                            <a:schemeClr val="tx1"/>
                          </a:solidFill>
                          <a:latin typeface="Objective" pitchFamily="2" charset="77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NL" sz="1600">
                        <a:solidFill>
                          <a:schemeClr val="tx1"/>
                        </a:solidFill>
                        <a:latin typeface="Objective" pitchFamily="2" charset="77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NL" sz="1600">
                        <a:solidFill>
                          <a:schemeClr val="tx1"/>
                        </a:solidFill>
                        <a:latin typeface="Objective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L" sz="1600">
                        <a:solidFill>
                          <a:schemeClr val="tx1"/>
                        </a:solidFill>
                        <a:latin typeface="Objective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026857"/>
                  </a:ext>
                </a:extLst>
              </a:tr>
              <a:tr h="10867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Objective" pitchFamily="2" charset="77"/>
                        </a:rPr>
                        <a:t>Gezondheidsstatus</a:t>
                      </a:r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  <a:latin typeface="Objective" pitchFamily="2" charset="77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Objective"/>
                        </a:rPr>
                        <a:t>en -</a:t>
                      </a:r>
                      <a:r>
                        <a:rPr lang="en-US" b="1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Objective"/>
                        </a:rPr>
                        <a:t>beleving</a:t>
                      </a:r>
                      <a:endParaRPr lang="en-US" b="1">
                        <a:solidFill>
                          <a:schemeClr val="accent6">
                            <a:lumMod val="75000"/>
                          </a:schemeClr>
                        </a:solidFill>
                        <a:latin typeface="Objective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L" sz="1600">
                        <a:solidFill>
                          <a:schemeClr val="tx1"/>
                        </a:solidFill>
                        <a:latin typeface="Objective" pitchFamily="2" charset="77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L" sz="1600">
                        <a:solidFill>
                          <a:schemeClr val="tx1"/>
                        </a:solidFill>
                        <a:latin typeface="Objective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NL" sz="1600">
                        <a:solidFill>
                          <a:schemeClr val="tx1"/>
                        </a:solidFill>
                        <a:latin typeface="Objective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258936"/>
                  </a:ext>
                </a:extLst>
              </a:tr>
              <a:tr h="1086728">
                <a:tc>
                  <a:txBody>
                    <a:bodyPr/>
                    <a:lstStyle/>
                    <a:p>
                      <a:pPr algn="ctr"/>
                      <a:r>
                        <a:rPr lang="en-NL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Objective"/>
                        </a:rPr>
                        <a:t>Sociale en </a:t>
                      </a:r>
                      <a:r>
                        <a:rPr lang="en-NL" b="1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Objective"/>
                        </a:rPr>
                        <a:t>fysieke</a:t>
                      </a:r>
                      <a:r>
                        <a:rPr lang="en-NL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Objective"/>
                        </a:rPr>
                        <a:t> context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L" sz="1600">
                        <a:solidFill>
                          <a:schemeClr val="tx1"/>
                        </a:solidFill>
                        <a:latin typeface="Objective" pitchFamily="2" charset="77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L" sz="1600">
                        <a:solidFill>
                          <a:schemeClr val="tx1"/>
                        </a:solidFill>
                        <a:latin typeface="Objective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NL" sz="1600">
                        <a:solidFill>
                          <a:schemeClr val="tx1"/>
                        </a:solidFill>
                        <a:latin typeface="Objective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606551"/>
                  </a:ext>
                </a:extLst>
              </a:tr>
              <a:tr h="1143793">
                <a:tc>
                  <a:txBody>
                    <a:bodyPr/>
                    <a:lstStyle/>
                    <a:p>
                      <a:pPr algn="ctr"/>
                      <a:r>
                        <a:rPr lang="en-NL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Objective" pitchFamily="2" charset="77"/>
                        </a:rPr>
                        <a:t>Mogelijkheden / aanbod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L" sz="1600">
                        <a:solidFill>
                          <a:schemeClr val="tx1"/>
                        </a:solidFill>
                        <a:latin typeface="Objective" pitchFamily="2" charset="77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L" sz="1600">
                        <a:solidFill>
                          <a:schemeClr val="tx1"/>
                        </a:solidFill>
                        <a:latin typeface="Objective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L" sz="1600">
                        <a:solidFill>
                          <a:schemeClr val="tx1"/>
                        </a:solidFill>
                        <a:latin typeface="Objective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83095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4D397-21B7-F141-9E74-1475CD296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EFD3-70C6-DD48-988C-3F1B8380CB4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3DDEEF-E068-6747-B9BF-5175E662E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723" y="548157"/>
            <a:ext cx="10988473" cy="1007757"/>
          </a:xfrm>
        </p:spPr>
        <p:txBody>
          <a:bodyPr>
            <a:normAutofit/>
          </a:bodyPr>
          <a:lstStyle/>
          <a:p>
            <a:r>
              <a:rPr lang="en-NL" dirty="0">
                <a:latin typeface="Objective Medium"/>
              </a:rPr>
              <a:t>Maak bronnen toegankelijk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1E6C9-19FB-A343-863E-0794DAA9C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767C-C7C6-ED45-BD9A-853DC2007126}" type="datetime3">
              <a:rPr lang="en-US" sz="700" smtClean="0"/>
              <a:pPr/>
              <a:t>10 July 2020</a:t>
            </a:fld>
            <a:r>
              <a:rPr lang="en-US"/>
              <a:t>   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389D3-52B1-2B41-B31D-6A7806611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Update monitoring Q2 2020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8D4C29-D874-A84C-A680-8014A3D9040B}"/>
              </a:ext>
            </a:extLst>
          </p:cNvPr>
          <p:cNvSpPr/>
          <p:nvPr/>
        </p:nvSpPr>
        <p:spPr>
          <a:xfrm>
            <a:off x="6491283" y="4541583"/>
            <a:ext cx="2588774" cy="182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800">
                <a:highlight>
                  <a:srgbClr val="E57334"/>
                </a:highlight>
                <a:latin typeface="Objective" pitchFamily="2" charset="77"/>
              </a:rPr>
              <a:t>Gemeente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9FE89F-AC51-DF4C-ABEA-3FC929E615E2}"/>
              </a:ext>
            </a:extLst>
          </p:cNvPr>
          <p:cNvSpPr/>
          <p:nvPr/>
        </p:nvSpPr>
        <p:spPr>
          <a:xfrm>
            <a:off x="6491283" y="2758373"/>
            <a:ext cx="2557061" cy="161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800">
                <a:highlight>
                  <a:srgbClr val="FF7E79"/>
                </a:highlight>
                <a:latin typeface="Objective" pitchFamily="2" charset="77"/>
              </a:rPr>
              <a:t>VVT / GZ (Wlz)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98E455-5FA1-414D-8FF5-F46C5CF5D953}"/>
              </a:ext>
            </a:extLst>
          </p:cNvPr>
          <p:cNvSpPr/>
          <p:nvPr/>
        </p:nvSpPr>
        <p:spPr>
          <a:xfrm>
            <a:off x="3395618" y="2277788"/>
            <a:ext cx="2788020" cy="182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800">
                <a:highlight>
                  <a:srgbClr val="FF7E79"/>
                </a:highlight>
                <a:latin typeface="Objective" pitchFamily="2" charset="77"/>
              </a:rPr>
              <a:t>Vektis (Zvw / Wlz)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1B26BF-1A34-8648-A793-39DF319801C0}"/>
              </a:ext>
            </a:extLst>
          </p:cNvPr>
          <p:cNvSpPr/>
          <p:nvPr/>
        </p:nvSpPr>
        <p:spPr>
          <a:xfrm>
            <a:off x="3395617" y="2536834"/>
            <a:ext cx="2788021" cy="182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800">
                <a:highlight>
                  <a:srgbClr val="FF7E79"/>
                </a:highlight>
                <a:latin typeface="Objective" pitchFamily="2" charset="77"/>
              </a:rPr>
              <a:t>RIVM (gezondheidsmonitor)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48386F-D61E-7940-80EF-DEFF9344B1E3}"/>
              </a:ext>
            </a:extLst>
          </p:cNvPr>
          <p:cNvSpPr/>
          <p:nvPr/>
        </p:nvSpPr>
        <p:spPr>
          <a:xfrm>
            <a:off x="9277137" y="2269081"/>
            <a:ext cx="2557061" cy="182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800">
                <a:highlight>
                  <a:srgbClr val="FF7E79"/>
                </a:highlight>
                <a:latin typeface="Objective" pitchFamily="2" charset="77"/>
              </a:rPr>
              <a:t>CBS microdata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DAC662-9A0D-A343-BFAB-403A44C1BFE0}"/>
              </a:ext>
            </a:extLst>
          </p:cNvPr>
          <p:cNvSpPr/>
          <p:nvPr/>
        </p:nvSpPr>
        <p:spPr>
          <a:xfrm>
            <a:off x="6491285" y="2255680"/>
            <a:ext cx="2557061" cy="182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800">
                <a:highlight>
                  <a:srgbClr val="FF7E79"/>
                </a:highlight>
                <a:latin typeface="Objective" pitchFamily="2" charset="77"/>
              </a:rPr>
              <a:t>Gemeente (Wmo)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95A8544-59B5-CD45-B5B0-8BC3EABCB059}"/>
              </a:ext>
            </a:extLst>
          </p:cNvPr>
          <p:cNvSpPr/>
          <p:nvPr/>
        </p:nvSpPr>
        <p:spPr>
          <a:xfrm>
            <a:off x="6491284" y="2480596"/>
            <a:ext cx="2557061" cy="2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800">
                <a:highlight>
                  <a:srgbClr val="FF7E79"/>
                </a:highlight>
                <a:latin typeface="Objective" pitchFamily="2" charset="77"/>
              </a:rPr>
              <a:t>Ziekenhuis (Zvw)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063C98-6453-D444-A2AF-86998BED7549}"/>
              </a:ext>
            </a:extLst>
          </p:cNvPr>
          <p:cNvSpPr/>
          <p:nvPr/>
        </p:nvSpPr>
        <p:spPr>
          <a:xfrm>
            <a:off x="6491283" y="2983007"/>
            <a:ext cx="2557061" cy="161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800">
                <a:highlight>
                  <a:srgbClr val="FF7E79"/>
                </a:highlight>
                <a:latin typeface="Objective" pitchFamily="2" charset="77"/>
              </a:rPr>
              <a:t>Huisarts (Wlz)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2F0EBA-4B89-7E4B-A44D-6667663B4C43}"/>
              </a:ext>
            </a:extLst>
          </p:cNvPr>
          <p:cNvSpPr/>
          <p:nvPr/>
        </p:nvSpPr>
        <p:spPr>
          <a:xfrm>
            <a:off x="9277137" y="2735106"/>
            <a:ext cx="2557060" cy="182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800">
                <a:highlight>
                  <a:srgbClr val="FF7E79"/>
                </a:highlight>
                <a:latin typeface="Objective" pitchFamily="2" charset="77"/>
              </a:rPr>
              <a:t>PGO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E9FFCD-34B4-1C45-963D-17F6E53AD324}"/>
              </a:ext>
            </a:extLst>
          </p:cNvPr>
          <p:cNvSpPr/>
          <p:nvPr/>
        </p:nvSpPr>
        <p:spPr>
          <a:xfrm>
            <a:off x="3423459" y="3458973"/>
            <a:ext cx="5624888" cy="175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800">
                <a:highlight>
                  <a:srgbClr val="808000"/>
                </a:highlight>
                <a:latin typeface="Objective" pitchFamily="2" charset="77"/>
              </a:rPr>
              <a:t>GGD/GHOR (Gezondheidsmonitor)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5422DB7-8DAD-D248-807D-53C692AE24D1}"/>
              </a:ext>
            </a:extLst>
          </p:cNvPr>
          <p:cNvSpPr/>
          <p:nvPr/>
        </p:nvSpPr>
        <p:spPr>
          <a:xfrm>
            <a:off x="3423459" y="5659745"/>
            <a:ext cx="5656598" cy="182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800">
                <a:highlight>
                  <a:srgbClr val="344094"/>
                </a:highlight>
                <a:latin typeface="Objective" pitchFamily="2" charset="77"/>
              </a:rPr>
              <a:t>1SociaalDomein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8FD141-DCB3-7848-A0DB-528F4D5CF7BE}"/>
              </a:ext>
            </a:extLst>
          </p:cNvPr>
          <p:cNvSpPr/>
          <p:nvPr/>
        </p:nvSpPr>
        <p:spPr>
          <a:xfrm>
            <a:off x="6507139" y="5932668"/>
            <a:ext cx="2557061" cy="182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800">
                <a:highlight>
                  <a:srgbClr val="344094"/>
                </a:highlight>
                <a:latin typeface="Objective" pitchFamily="2" charset="77"/>
              </a:rPr>
              <a:t>GIDS / WikiWijk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CD4F6F7-8056-D644-9AA8-D31C035B34A3}"/>
              </a:ext>
            </a:extLst>
          </p:cNvPr>
          <p:cNvSpPr/>
          <p:nvPr/>
        </p:nvSpPr>
        <p:spPr>
          <a:xfrm>
            <a:off x="3423457" y="6187126"/>
            <a:ext cx="2755039" cy="182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800">
                <a:highlight>
                  <a:srgbClr val="344094"/>
                </a:highlight>
                <a:latin typeface="Objective" pitchFamily="2" charset="77"/>
              </a:rPr>
              <a:t>NOC*NSF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4E30D5-3C5C-E443-91BC-07B463D6002F}"/>
              </a:ext>
            </a:extLst>
          </p:cNvPr>
          <p:cNvSpPr/>
          <p:nvPr/>
        </p:nvSpPr>
        <p:spPr>
          <a:xfrm>
            <a:off x="3395617" y="2795880"/>
            <a:ext cx="2788021" cy="182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800">
                <a:highlight>
                  <a:srgbClr val="FF7E79"/>
                </a:highlight>
                <a:latin typeface="Objective" pitchFamily="2" charset="77"/>
              </a:rPr>
              <a:t>Verzekeraar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26EB932-B9C1-BC47-895F-C9C511B2590A}"/>
              </a:ext>
            </a:extLst>
          </p:cNvPr>
          <p:cNvSpPr/>
          <p:nvPr/>
        </p:nvSpPr>
        <p:spPr>
          <a:xfrm>
            <a:off x="9277137" y="2971997"/>
            <a:ext cx="2557060" cy="182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800">
                <a:highlight>
                  <a:srgbClr val="FF7E79"/>
                </a:highlight>
                <a:latin typeface="Objective" pitchFamily="2" charset="77"/>
              </a:rPr>
              <a:t>Zorg apps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3130B33-DD7E-4F40-99DC-B586ACD8DE4B}"/>
              </a:ext>
            </a:extLst>
          </p:cNvPr>
          <p:cNvSpPr/>
          <p:nvPr/>
        </p:nvSpPr>
        <p:spPr>
          <a:xfrm>
            <a:off x="9287276" y="3438022"/>
            <a:ext cx="2557060" cy="182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800">
                <a:highlight>
                  <a:srgbClr val="808000"/>
                </a:highlight>
                <a:latin typeface="Objective" pitchFamily="2" charset="77"/>
              </a:rPr>
              <a:t>Gezondheids apps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5D3128D-3493-7E4A-A5CF-2EE5D81D3387}"/>
              </a:ext>
            </a:extLst>
          </p:cNvPr>
          <p:cNvSpPr/>
          <p:nvPr/>
        </p:nvSpPr>
        <p:spPr>
          <a:xfrm>
            <a:off x="3423458" y="3725031"/>
            <a:ext cx="2788021" cy="182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800">
                <a:highlight>
                  <a:srgbClr val="808000"/>
                </a:highlight>
                <a:latin typeface="Objective" pitchFamily="2" charset="77"/>
              </a:rPr>
              <a:t>RIVM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481DE80-4612-ED4D-9336-63347BC3C4C5}"/>
              </a:ext>
            </a:extLst>
          </p:cNvPr>
          <p:cNvSpPr/>
          <p:nvPr/>
        </p:nvSpPr>
        <p:spPr>
          <a:xfrm>
            <a:off x="3428600" y="4558789"/>
            <a:ext cx="2755038" cy="182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800">
                <a:highlight>
                  <a:srgbClr val="E57334"/>
                </a:highlight>
                <a:latin typeface="Objective" pitchFamily="2" charset="77"/>
              </a:rPr>
              <a:t>NGO’s (bijv. Schuldhulpmaatje)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FD4B26D-8C90-1F4B-B840-B125562B9FBD}"/>
              </a:ext>
            </a:extLst>
          </p:cNvPr>
          <p:cNvSpPr/>
          <p:nvPr/>
        </p:nvSpPr>
        <p:spPr>
          <a:xfrm>
            <a:off x="3390476" y="3054926"/>
            <a:ext cx="2788021" cy="182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800">
                <a:highlight>
                  <a:srgbClr val="FF7E79"/>
                </a:highlight>
                <a:latin typeface="Objective" pitchFamily="2" charset="77"/>
              </a:rPr>
              <a:t>VNG (Sociaal Domein)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167B485-15FE-E84B-AD7F-3C21C78A1580}"/>
              </a:ext>
            </a:extLst>
          </p:cNvPr>
          <p:cNvSpPr/>
          <p:nvPr/>
        </p:nvSpPr>
        <p:spPr>
          <a:xfrm>
            <a:off x="6459570" y="3725031"/>
            <a:ext cx="2588774" cy="182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800">
                <a:highlight>
                  <a:srgbClr val="808000"/>
                </a:highlight>
                <a:latin typeface="Objective" pitchFamily="2" charset="77"/>
              </a:rPr>
              <a:t>Regionale Ondersteuning Structuur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422DF05-134F-AA44-B0ED-37DED782B1EA}"/>
              </a:ext>
            </a:extLst>
          </p:cNvPr>
          <p:cNvSpPr/>
          <p:nvPr/>
        </p:nvSpPr>
        <p:spPr>
          <a:xfrm>
            <a:off x="9287276" y="3982018"/>
            <a:ext cx="2557060" cy="182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800">
                <a:highlight>
                  <a:srgbClr val="808000"/>
                </a:highlight>
                <a:latin typeface="Objective" pitchFamily="2" charset="77"/>
              </a:rPr>
              <a:t>Project Gezond Meten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0EC009F-9224-484E-B9CF-C5C6ECFAA11D}"/>
              </a:ext>
            </a:extLst>
          </p:cNvPr>
          <p:cNvSpPr/>
          <p:nvPr/>
        </p:nvSpPr>
        <p:spPr>
          <a:xfrm>
            <a:off x="9277137" y="2506160"/>
            <a:ext cx="2557061" cy="182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800">
                <a:highlight>
                  <a:srgbClr val="FF7E79"/>
                </a:highlight>
                <a:latin typeface="Objective" pitchFamily="2" charset="77"/>
              </a:rPr>
              <a:t>Organisatie microdata / TTP (Zkh, huisarts, …)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34ADBEC-9578-4D49-A8E8-60651B0EE993}"/>
              </a:ext>
            </a:extLst>
          </p:cNvPr>
          <p:cNvSpPr/>
          <p:nvPr/>
        </p:nvSpPr>
        <p:spPr>
          <a:xfrm>
            <a:off x="3423457" y="5923436"/>
            <a:ext cx="2755039" cy="182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800">
                <a:highlight>
                  <a:srgbClr val="344094"/>
                </a:highlight>
                <a:latin typeface="Objective" pitchFamily="2" charset="77"/>
              </a:rPr>
              <a:t>Allianties (bijv. Alles Is Gezondheid)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3428464-4DD2-BA43-B2BA-4047BFFE297B}"/>
              </a:ext>
            </a:extLst>
          </p:cNvPr>
          <p:cNvSpPr/>
          <p:nvPr/>
        </p:nvSpPr>
        <p:spPr>
          <a:xfrm>
            <a:off x="3439949" y="4832467"/>
            <a:ext cx="2755038" cy="182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800">
                <a:highlight>
                  <a:srgbClr val="E57334"/>
                </a:highlight>
                <a:latin typeface="Objective" pitchFamily="2" charset="77"/>
              </a:rPr>
              <a:t>Academisch onderzoek (bijv. </a:t>
            </a:r>
            <a:r>
              <a:rPr lang="en-GB" sz="800">
                <a:highlight>
                  <a:srgbClr val="E57334"/>
                </a:highlight>
                <a:latin typeface="Objective" pitchFamily="2" charset="77"/>
              </a:rPr>
              <a:t>c</a:t>
            </a:r>
            <a:r>
              <a:rPr lang="en-NL" sz="800">
                <a:highlight>
                  <a:srgbClr val="E57334"/>
                </a:highlight>
                <a:latin typeface="Objective" pitchFamily="2" charset="77"/>
              </a:rPr>
              <a:t>oronabarometer)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5F98EE6-D9F3-8D4B-8779-587883BC3CCB}"/>
              </a:ext>
            </a:extLst>
          </p:cNvPr>
          <p:cNvSpPr/>
          <p:nvPr/>
        </p:nvSpPr>
        <p:spPr>
          <a:xfrm>
            <a:off x="9261280" y="4539163"/>
            <a:ext cx="2588774" cy="182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800">
                <a:highlight>
                  <a:srgbClr val="E57334"/>
                </a:highlight>
                <a:latin typeface="Objective" pitchFamily="2" charset="77"/>
              </a:rPr>
              <a:t>Biobanken (bijv. LifeLines)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3BCAF4-5083-5543-8D16-C35E33ACC49F}"/>
              </a:ext>
            </a:extLst>
          </p:cNvPr>
          <p:cNvSpPr/>
          <p:nvPr/>
        </p:nvSpPr>
        <p:spPr>
          <a:xfrm>
            <a:off x="9287276" y="3708961"/>
            <a:ext cx="2557060" cy="182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800">
                <a:highlight>
                  <a:srgbClr val="808000"/>
                </a:highlight>
                <a:latin typeface="Objective" pitchFamily="2" charset="77"/>
              </a:rPr>
              <a:t>Biobanken (bijv. LifeLines)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63EDF7F-ADC4-8A45-8499-D013BF0CEBF1}"/>
              </a:ext>
            </a:extLst>
          </p:cNvPr>
          <p:cNvSpPr/>
          <p:nvPr/>
        </p:nvSpPr>
        <p:spPr>
          <a:xfrm>
            <a:off x="6459570" y="3997953"/>
            <a:ext cx="2588774" cy="182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800">
                <a:highlight>
                  <a:srgbClr val="808000"/>
                </a:highlight>
                <a:latin typeface="Objective" pitchFamily="2" charset="77"/>
              </a:rPr>
              <a:t>Regionale samenwerking (bijv. GGDH)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9C8D00A-4B5E-8A4D-A187-ED42C9B7F13C}"/>
              </a:ext>
            </a:extLst>
          </p:cNvPr>
          <p:cNvSpPr/>
          <p:nvPr/>
        </p:nvSpPr>
        <p:spPr>
          <a:xfrm>
            <a:off x="9287276" y="4219098"/>
            <a:ext cx="2557060" cy="182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800">
                <a:highlight>
                  <a:srgbClr val="808000"/>
                </a:highlight>
                <a:latin typeface="Objective" pitchFamily="2" charset="77"/>
              </a:rPr>
              <a:t>Persoonlijke Gezondheids Check</a:t>
            </a:r>
          </a:p>
        </p:txBody>
      </p:sp>
    </p:spTree>
    <p:extLst>
      <p:ext uri="{BB962C8B-B14F-4D97-AF65-F5344CB8AC3E}">
        <p14:creationId xmlns:p14="http://schemas.microsoft.com/office/powerpoint/2010/main" val="379010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A3979-A36F-9844-8080-CD39A31B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767C-C7C6-ED45-BD9A-853DC2007126}" type="datetime3">
              <a:rPr lang="en-US" sz="700" smtClean="0"/>
              <a:pPr/>
              <a:t>10 July 2020</a:t>
            </a:fld>
            <a:r>
              <a:rPr lang="en-US"/>
              <a:t>  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E4DC9B-FE8F-5746-AD05-91E33A081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EFD3-70C6-DD48-988C-3F1B8380CB4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78295F4B-AA40-044E-B40E-73C85364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528" y="145928"/>
            <a:ext cx="10082477" cy="1257623"/>
          </a:xfrm>
        </p:spPr>
        <p:txBody>
          <a:bodyPr>
            <a:normAutofit/>
          </a:bodyPr>
          <a:lstStyle/>
          <a:p>
            <a:r>
              <a:rPr lang="en-NL" dirty="0"/>
              <a:t>KIC Kavelmonitor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584E6FA-1A4A-B646-8CFC-D8D5CC8AF6B6}"/>
              </a:ext>
            </a:extLst>
          </p:cNvPr>
          <p:cNvSpPr txBox="1">
            <a:spLocks/>
          </p:cNvSpPr>
          <p:nvPr/>
        </p:nvSpPr>
        <p:spPr>
          <a:xfrm>
            <a:off x="1317770" y="1528873"/>
            <a:ext cx="3563946" cy="4114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44094"/>
                </a:solidFill>
                <a:latin typeface="Objective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44094"/>
                </a:solidFill>
                <a:latin typeface="Objective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44094"/>
                </a:solidFill>
                <a:latin typeface="Objective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44094"/>
                </a:solidFill>
                <a:latin typeface="Objective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44094"/>
                </a:solidFill>
                <a:latin typeface="Objective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NL" sz="2200"/>
              <a:t>Uitgebreide monitoring van (ervaren) gezondheid, omgeving en interventies in de kavel over de lange termijn voor het maken van geedeeld inzicht en ondersteuning in beleidskeuzes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1FCDDA-EA50-DD4C-B5FD-1AE78EB7A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55" y="2992694"/>
            <a:ext cx="6137782" cy="3479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164401-D358-4F47-8FDD-B55E5AA82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309" y="145928"/>
            <a:ext cx="5925326" cy="334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36BEFD-5A3B-C94B-8335-32F158E1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EFD3-70C6-DD48-988C-3F1B8380CB4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CB7AEC3-0268-D141-98B6-67BAAFD1B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767C-C7C6-ED45-BD9A-853DC2007126}" type="datetime3">
              <a:rPr lang="en-US" sz="700" smtClean="0"/>
              <a:pPr/>
              <a:t>10 July 2020</a:t>
            </a:fld>
            <a:r>
              <a:rPr lang="en-US"/>
              <a:t>   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A98B1ED-4D09-7C47-900B-51F213314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Update monitoring Q2 2020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3A53B98-28A1-D14C-9A68-6A4D855BA76F}"/>
              </a:ext>
            </a:extLst>
          </p:cNvPr>
          <p:cNvSpPr/>
          <p:nvPr/>
        </p:nvSpPr>
        <p:spPr>
          <a:xfrm>
            <a:off x="5333200" y="2515942"/>
            <a:ext cx="1882005" cy="182203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9A0A6D-1652-734D-9C5D-6D3F48B2D9AC}"/>
              </a:ext>
            </a:extLst>
          </p:cNvPr>
          <p:cNvSpPr txBox="1"/>
          <p:nvPr/>
        </p:nvSpPr>
        <p:spPr>
          <a:xfrm>
            <a:off x="5522053" y="2865303"/>
            <a:ext cx="13231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Jeugdzorg</a:t>
            </a:r>
          </a:p>
          <a:p>
            <a:r>
              <a:rPr lang="en-US" dirty="0" err="1"/>
              <a:t>gebruik</a:t>
            </a:r>
            <a:br>
              <a:rPr lang="en-US" dirty="0"/>
            </a:br>
            <a:r>
              <a:rPr lang="en-NL" dirty="0"/>
              <a:t>voorspelling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F1699152-9EFB-D14F-A580-B6A8F75CF057}"/>
              </a:ext>
            </a:extLst>
          </p:cNvPr>
          <p:cNvSpPr/>
          <p:nvPr/>
        </p:nvSpPr>
        <p:spPr>
          <a:xfrm>
            <a:off x="7306081" y="2515942"/>
            <a:ext cx="1882005" cy="182203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F8A4C6-E576-AA49-A3A8-BA37F34DC37C}"/>
              </a:ext>
            </a:extLst>
          </p:cNvPr>
          <p:cNvSpPr txBox="1"/>
          <p:nvPr/>
        </p:nvSpPr>
        <p:spPr>
          <a:xfrm>
            <a:off x="7477875" y="2895933"/>
            <a:ext cx="157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AI: </a:t>
            </a:r>
            <a:r>
              <a:rPr lang="en-US" dirty="0" err="1"/>
              <a:t>identificeer</a:t>
            </a:r>
            <a:r>
              <a:rPr lang="en-US" dirty="0"/>
              <a:t> </a:t>
            </a:r>
            <a:r>
              <a:rPr lang="en-US" dirty="0" err="1"/>
              <a:t>patientclusters</a:t>
            </a:r>
            <a:endParaRPr lang="en-NL" dirty="0"/>
          </a:p>
        </p:txBody>
      </p:sp>
      <p:sp>
        <p:nvSpPr>
          <p:cNvPr id="50" name="Triangle 49">
            <a:extLst>
              <a:ext uri="{FF2B5EF4-FFF2-40B4-BE49-F238E27FC236}">
                <a16:creationId xmlns:a16="http://schemas.microsoft.com/office/drawing/2014/main" id="{878DF8C6-07CD-F141-AA10-349E70802152}"/>
              </a:ext>
            </a:extLst>
          </p:cNvPr>
          <p:cNvSpPr/>
          <p:nvPr/>
        </p:nvSpPr>
        <p:spPr>
          <a:xfrm rot="5400000">
            <a:off x="6853252" y="2634097"/>
            <a:ext cx="203550" cy="193844"/>
          </a:xfrm>
          <a:prstGeom prst="triangle">
            <a:avLst/>
          </a:prstGeom>
          <a:solidFill>
            <a:srgbClr val="34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3" name="Triangle 52">
            <a:extLst>
              <a:ext uri="{FF2B5EF4-FFF2-40B4-BE49-F238E27FC236}">
                <a16:creationId xmlns:a16="http://schemas.microsoft.com/office/drawing/2014/main" id="{9081A23D-54AD-2449-9762-9907A106174B}"/>
              </a:ext>
            </a:extLst>
          </p:cNvPr>
          <p:cNvSpPr/>
          <p:nvPr/>
        </p:nvSpPr>
        <p:spPr>
          <a:xfrm rot="5400000">
            <a:off x="8861598" y="2607492"/>
            <a:ext cx="203550" cy="193844"/>
          </a:xfrm>
          <a:prstGeom prst="triangle">
            <a:avLst/>
          </a:prstGeom>
          <a:solidFill>
            <a:srgbClr val="34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FBDAF3F-AA84-4D48-A630-5904FBA1B353}"/>
              </a:ext>
            </a:extLst>
          </p:cNvPr>
          <p:cNvSpPr/>
          <p:nvPr/>
        </p:nvSpPr>
        <p:spPr>
          <a:xfrm>
            <a:off x="5333200" y="4452529"/>
            <a:ext cx="1882005" cy="182203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B1975C5-B1E5-E147-BE29-D1FE1D99B4A4}"/>
              </a:ext>
            </a:extLst>
          </p:cNvPr>
          <p:cNvSpPr txBox="1"/>
          <p:nvPr/>
        </p:nvSpPr>
        <p:spPr>
          <a:xfrm>
            <a:off x="5514806" y="4762216"/>
            <a:ext cx="157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Twinning </a:t>
            </a:r>
            <a:r>
              <a:rPr lang="en-US" dirty="0" err="1"/>
              <a:t>wijk</a:t>
            </a:r>
            <a:r>
              <a:rPr lang="en-US" dirty="0"/>
              <a:t>/</a:t>
            </a:r>
            <a:r>
              <a:rPr lang="en-US" dirty="0" err="1"/>
              <a:t>buurt</a:t>
            </a:r>
            <a:r>
              <a:rPr lang="en-US" dirty="0"/>
              <a:t> </a:t>
            </a:r>
            <a:endParaRPr lang="en-NL" dirty="0"/>
          </a:p>
        </p:txBody>
      </p:sp>
      <p:sp>
        <p:nvSpPr>
          <p:cNvPr id="69" name="Triangle 68">
            <a:extLst>
              <a:ext uri="{FF2B5EF4-FFF2-40B4-BE49-F238E27FC236}">
                <a16:creationId xmlns:a16="http://schemas.microsoft.com/office/drawing/2014/main" id="{28AAAC20-43F4-1C4B-B778-AF92FB0F2811}"/>
              </a:ext>
            </a:extLst>
          </p:cNvPr>
          <p:cNvSpPr/>
          <p:nvPr/>
        </p:nvSpPr>
        <p:spPr>
          <a:xfrm rot="5400000">
            <a:off x="6888717" y="4544079"/>
            <a:ext cx="203550" cy="193844"/>
          </a:xfrm>
          <a:prstGeom prst="triangle">
            <a:avLst/>
          </a:prstGeom>
          <a:solidFill>
            <a:srgbClr val="34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F2426EB8-63FC-4640-B3AD-D562711ED8AA}"/>
              </a:ext>
            </a:extLst>
          </p:cNvPr>
          <p:cNvSpPr/>
          <p:nvPr/>
        </p:nvSpPr>
        <p:spPr>
          <a:xfrm>
            <a:off x="7313336" y="4452529"/>
            <a:ext cx="1882005" cy="1822036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0C57087-C121-354D-93FD-AB6F8D1CC94B}"/>
              </a:ext>
            </a:extLst>
          </p:cNvPr>
          <p:cNvSpPr txBox="1"/>
          <p:nvPr/>
        </p:nvSpPr>
        <p:spPr>
          <a:xfrm>
            <a:off x="7490682" y="4780707"/>
            <a:ext cx="156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  <a:highlight>
                  <a:srgbClr val="344094"/>
                </a:highlight>
              </a:rPr>
              <a:t>Voeg</a:t>
            </a:r>
            <a:r>
              <a:rPr lang="en-US" i="1" dirty="0">
                <a:solidFill>
                  <a:schemeClr val="bg1"/>
                </a:solidFill>
                <a:highlight>
                  <a:srgbClr val="344094"/>
                </a:highlight>
              </a:rPr>
              <a:t> eigen </a:t>
            </a:r>
            <a:r>
              <a:rPr lang="en-US" i="1" dirty="0" err="1">
                <a:solidFill>
                  <a:schemeClr val="bg1"/>
                </a:solidFill>
                <a:highlight>
                  <a:srgbClr val="344094"/>
                </a:highlight>
              </a:rPr>
              <a:t>onderzoek</a:t>
            </a:r>
            <a:r>
              <a:rPr lang="en-US" i="1" dirty="0">
                <a:solidFill>
                  <a:schemeClr val="bg1"/>
                </a:solidFill>
                <a:highlight>
                  <a:srgbClr val="344094"/>
                </a:highlight>
              </a:rPr>
              <a:t> toe</a:t>
            </a:r>
            <a:endParaRPr lang="en-NL" i="1" dirty="0">
              <a:solidFill>
                <a:schemeClr val="bg1"/>
              </a:solidFill>
              <a:highlight>
                <a:srgbClr val="344094"/>
              </a:highlight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6474733-F860-4A43-94D8-81360BF2B957}"/>
              </a:ext>
            </a:extLst>
          </p:cNvPr>
          <p:cNvSpPr txBox="1"/>
          <p:nvPr/>
        </p:nvSpPr>
        <p:spPr>
          <a:xfrm>
            <a:off x="5355119" y="1973528"/>
            <a:ext cx="369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i="1" dirty="0"/>
              <a:t>Visualisaties en analyses (bibliotheek)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E65199CD-06C3-BA47-BEFE-047D5B18C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625" y="3911381"/>
            <a:ext cx="1523091" cy="303849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8F1194EC-C068-2741-A43F-7EAAB19FD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086" y="5682372"/>
            <a:ext cx="1070610" cy="460591"/>
          </a:xfrm>
          <a:prstGeom prst="rect">
            <a:avLst/>
          </a:prstGeom>
        </p:spPr>
      </p:pic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2EC6257-3319-E542-BA42-E1C3BD64B69A}"/>
              </a:ext>
            </a:extLst>
          </p:cNvPr>
          <p:cNvCxnSpPr>
            <a:cxnSpLocks/>
          </p:cNvCxnSpPr>
          <p:nvPr/>
        </p:nvCxnSpPr>
        <p:spPr>
          <a:xfrm>
            <a:off x="5050388" y="1939327"/>
            <a:ext cx="0" cy="4494325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FEB66236-35F1-BA43-9A63-DD83063AB5FD}"/>
              </a:ext>
            </a:extLst>
          </p:cNvPr>
          <p:cNvSpPr/>
          <p:nvPr/>
        </p:nvSpPr>
        <p:spPr>
          <a:xfrm>
            <a:off x="944982" y="2499996"/>
            <a:ext cx="1882005" cy="1822036"/>
          </a:xfrm>
          <a:prstGeom prst="roundRect">
            <a:avLst/>
          </a:prstGeom>
          <a:noFill/>
          <a:ln w="28575">
            <a:solidFill>
              <a:srgbClr val="E57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0AAECCD5-724E-1343-A2F3-4DF2F69D8B71}"/>
              </a:ext>
            </a:extLst>
          </p:cNvPr>
          <p:cNvSpPr/>
          <p:nvPr/>
        </p:nvSpPr>
        <p:spPr>
          <a:xfrm>
            <a:off x="2991301" y="2478243"/>
            <a:ext cx="1882005" cy="1822036"/>
          </a:xfrm>
          <a:prstGeom prst="roundRect">
            <a:avLst/>
          </a:prstGeom>
          <a:noFill/>
          <a:ln w="28575">
            <a:solidFill>
              <a:srgbClr val="E57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89F3BF8-020A-8B40-8713-C6333FDB4FDD}"/>
              </a:ext>
            </a:extLst>
          </p:cNvPr>
          <p:cNvSpPr txBox="1"/>
          <p:nvPr/>
        </p:nvSpPr>
        <p:spPr>
          <a:xfrm>
            <a:off x="977189" y="1936115"/>
            <a:ext cx="3873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i="1" dirty="0"/>
              <a:t>Databronnen (bibliotheek)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A094D0B0-6DD6-2C40-8D0C-C0546AB71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526" y="3864848"/>
            <a:ext cx="762241" cy="314627"/>
          </a:xfrm>
          <a:prstGeom prst="rect">
            <a:avLst/>
          </a:prstGeom>
        </p:spPr>
      </p:pic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E19B7EED-D0C7-D447-B84B-04038918A9A0}"/>
              </a:ext>
            </a:extLst>
          </p:cNvPr>
          <p:cNvSpPr/>
          <p:nvPr/>
        </p:nvSpPr>
        <p:spPr>
          <a:xfrm>
            <a:off x="942149" y="4478390"/>
            <a:ext cx="1882005" cy="1822036"/>
          </a:xfrm>
          <a:prstGeom prst="roundRect">
            <a:avLst/>
          </a:prstGeom>
          <a:noFill/>
          <a:ln w="28575">
            <a:solidFill>
              <a:srgbClr val="E57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6569975A-3847-2649-985E-CAB39F0C106B}"/>
              </a:ext>
            </a:extLst>
          </p:cNvPr>
          <p:cNvSpPr/>
          <p:nvPr/>
        </p:nvSpPr>
        <p:spPr>
          <a:xfrm>
            <a:off x="2974451" y="4473075"/>
            <a:ext cx="1882005" cy="1822036"/>
          </a:xfrm>
          <a:prstGeom prst="roundRect">
            <a:avLst/>
          </a:prstGeom>
          <a:noFill/>
          <a:ln w="28575">
            <a:solidFill>
              <a:srgbClr val="E5733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52FFA7C-7AC3-074C-B98A-DB66EE7BC3DF}"/>
              </a:ext>
            </a:extLst>
          </p:cNvPr>
          <p:cNvSpPr txBox="1"/>
          <p:nvPr/>
        </p:nvSpPr>
        <p:spPr>
          <a:xfrm>
            <a:off x="1142007" y="4885368"/>
            <a:ext cx="1705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GGDH </a:t>
            </a:r>
            <a:r>
              <a:rPr lang="en-US" dirty="0" err="1"/>
              <a:t>indicaties</a:t>
            </a:r>
            <a:endParaRPr lang="en-US" dirty="0"/>
          </a:p>
          <a:p>
            <a:r>
              <a:rPr lang="en-US" dirty="0" err="1"/>
              <a:t>huisartsen</a:t>
            </a:r>
            <a:endParaRPr lang="en-US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0D98410-2042-9544-8DD9-647F071F81AD}"/>
              </a:ext>
            </a:extLst>
          </p:cNvPr>
          <p:cNvSpPr txBox="1"/>
          <p:nvPr/>
        </p:nvSpPr>
        <p:spPr>
          <a:xfrm>
            <a:off x="3119981" y="2878781"/>
            <a:ext cx="1682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Kernindicatoren</a:t>
            </a:r>
            <a:br>
              <a:rPr lang="en-US" dirty="0"/>
            </a:br>
            <a:r>
              <a:rPr lang="en-US" dirty="0" err="1"/>
              <a:t>wijk</a:t>
            </a:r>
            <a:r>
              <a:rPr lang="en-US" dirty="0"/>
              <a:t>/</a:t>
            </a:r>
            <a:r>
              <a:rPr lang="en-US" dirty="0" err="1"/>
              <a:t>buurt</a:t>
            </a:r>
            <a:endParaRPr lang="en-NL" dirty="0"/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95DBBC21-17A1-E044-8CE0-79A25AD0D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5524" y="3664817"/>
            <a:ext cx="1411749" cy="705875"/>
          </a:xfrm>
          <a:prstGeom prst="rect">
            <a:avLst/>
          </a:prstGeom>
        </p:spPr>
      </p:pic>
      <p:pic>
        <p:nvPicPr>
          <p:cNvPr id="106" name="Graphic 105">
            <a:extLst>
              <a:ext uri="{FF2B5EF4-FFF2-40B4-BE49-F238E27FC236}">
                <a16:creationId xmlns:a16="http://schemas.microsoft.com/office/drawing/2014/main" id="{39CB4021-B55E-6744-969D-B26B056485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41840" y="5695445"/>
            <a:ext cx="1276956" cy="484573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99E44BE0-D6C6-7548-A5BA-9D0D3C45916B}"/>
              </a:ext>
            </a:extLst>
          </p:cNvPr>
          <p:cNvSpPr txBox="1"/>
          <p:nvPr/>
        </p:nvSpPr>
        <p:spPr>
          <a:xfrm>
            <a:off x="1255419" y="2817332"/>
            <a:ext cx="1397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Gezondheids</a:t>
            </a:r>
            <a:br>
              <a:rPr lang="en-US" dirty="0"/>
            </a:br>
            <a:r>
              <a:rPr lang="en-US" dirty="0" err="1"/>
              <a:t>onderzoek</a:t>
            </a:r>
            <a:br>
              <a:rPr lang="en-US" dirty="0"/>
            </a:br>
            <a:r>
              <a:rPr lang="en-US" dirty="0" err="1"/>
              <a:t>Achterhoek</a:t>
            </a:r>
            <a:endParaRPr lang="en-NL" dirty="0"/>
          </a:p>
        </p:txBody>
      </p:sp>
      <p:sp>
        <p:nvSpPr>
          <p:cNvPr id="109" name="Title 2">
            <a:extLst>
              <a:ext uri="{FF2B5EF4-FFF2-40B4-BE49-F238E27FC236}">
                <a16:creationId xmlns:a16="http://schemas.microsoft.com/office/drawing/2014/main" id="{DC08689E-9C8F-C242-A447-904CDCBE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723" y="548157"/>
            <a:ext cx="10988473" cy="1007757"/>
          </a:xfrm>
        </p:spPr>
        <p:txBody>
          <a:bodyPr>
            <a:normAutofit/>
          </a:bodyPr>
          <a:lstStyle/>
          <a:p>
            <a:r>
              <a:rPr lang="en-NL" dirty="0">
                <a:latin typeface="Objective Medium"/>
              </a:rPr>
              <a:t>Population Health “App Store”</a:t>
            </a:r>
            <a:endParaRPr lang="en-US" dirty="0"/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36CDDCD-5AF2-A045-84F1-BEA212C34735}"/>
              </a:ext>
            </a:extLst>
          </p:cNvPr>
          <p:cNvCxnSpPr>
            <a:cxnSpLocks/>
          </p:cNvCxnSpPr>
          <p:nvPr/>
        </p:nvCxnSpPr>
        <p:spPr>
          <a:xfrm>
            <a:off x="9437904" y="1973528"/>
            <a:ext cx="0" cy="4494325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953A78E6-5B7E-B34F-8911-F0178297B563}"/>
              </a:ext>
            </a:extLst>
          </p:cNvPr>
          <p:cNvSpPr/>
          <p:nvPr/>
        </p:nvSpPr>
        <p:spPr>
          <a:xfrm>
            <a:off x="9745490" y="2515942"/>
            <a:ext cx="1882005" cy="182203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b="1" dirty="0">
                <a:solidFill>
                  <a:schemeClr val="bg1"/>
                </a:solidFill>
                <a:latin typeface="Objective" pitchFamily="2" charset="77"/>
              </a:rPr>
              <a:t>Inzicht</a:t>
            </a:r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1E8C5CDF-BB42-9849-804E-C04BB490F0E4}"/>
              </a:ext>
            </a:extLst>
          </p:cNvPr>
          <p:cNvSpPr/>
          <p:nvPr/>
        </p:nvSpPr>
        <p:spPr>
          <a:xfrm>
            <a:off x="9745491" y="4509060"/>
            <a:ext cx="1882005" cy="1822036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b="1" dirty="0">
                <a:solidFill>
                  <a:schemeClr val="bg1"/>
                </a:solidFill>
                <a:latin typeface="Objective" pitchFamily="2" charset="77"/>
              </a:rPr>
              <a:t>Inzicht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69E5EB0-F7D1-9C49-8825-0C679D826C58}"/>
              </a:ext>
            </a:extLst>
          </p:cNvPr>
          <p:cNvSpPr txBox="1"/>
          <p:nvPr/>
        </p:nvSpPr>
        <p:spPr>
          <a:xfrm>
            <a:off x="9745490" y="1936115"/>
            <a:ext cx="2214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i="1" dirty="0"/>
              <a:t>Deel inzichten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3355B13-5451-4A4F-A024-04D9EEC79379}"/>
              </a:ext>
            </a:extLst>
          </p:cNvPr>
          <p:cNvSpPr txBox="1"/>
          <p:nvPr/>
        </p:nvSpPr>
        <p:spPr>
          <a:xfrm>
            <a:off x="3192210" y="4775107"/>
            <a:ext cx="1457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  <a:highlight>
                  <a:srgbClr val="E57334"/>
                </a:highlight>
              </a:rPr>
              <a:t>Vraag</a:t>
            </a:r>
            <a:br>
              <a:rPr lang="en-US" i="1" dirty="0">
                <a:solidFill>
                  <a:schemeClr val="bg1"/>
                </a:solidFill>
                <a:highlight>
                  <a:srgbClr val="E57334"/>
                </a:highlight>
              </a:rPr>
            </a:br>
            <a:r>
              <a:rPr lang="en-US" i="1" dirty="0" err="1">
                <a:solidFill>
                  <a:schemeClr val="bg1"/>
                </a:solidFill>
                <a:highlight>
                  <a:srgbClr val="E57334"/>
                </a:highlight>
              </a:rPr>
              <a:t>databron</a:t>
            </a:r>
            <a:r>
              <a:rPr lang="en-US" i="1" dirty="0">
                <a:solidFill>
                  <a:schemeClr val="bg1"/>
                </a:solidFill>
                <a:highlight>
                  <a:srgbClr val="E57334"/>
                </a:highlight>
              </a:rPr>
              <a:t> </a:t>
            </a:r>
            <a:r>
              <a:rPr lang="en-US" i="1" dirty="0" err="1">
                <a:solidFill>
                  <a:schemeClr val="bg1"/>
                </a:solidFill>
                <a:highlight>
                  <a:srgbClr val="E57334"/>
                </a:highlight>
              </a:rPr>
              <a:t>aan</a:t>
            </a:r>
            <a:endParaRPr lang="en-US" i="1" dirty="0">
              <a:solidFill>
                <a:schemeClr val="bg1"/>
              </a:solidFill>
              <a:highlight>
                <a:srgbClr val="E57334"/>
              </a:highlight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8F71909A-1BAF-844C-9D3F-CAB380AD92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35804" y="5458973"/>
            <a:ext cx="759297" cy="741741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8D4ACFDE-DC75-0544-AF95-4D9FA9137F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4585" y="5423975"/>
            <a:ext cx="759297" cy="741741"/>
          </a:xfrm>
          <a:prstGeom prst="rect">
            <a:avLst/>
          </a:prstGeom>
        </p:spPr>
      </p:pic>
      <p:sp>
        <p:nvSpPr>
          <p:cNvPr id="122" name="Magnetic Disk 121">
            <a:extLst>
              <a:ext uri="{FF2B5EF4-FFF2-40B4-BE49-F238E27FC236}">
                <a16:creationId xmlns:a16="http://schemas.microsoft.com/office/drawing/2014/main" id="{C38014AE-3E56-C046-8BAF-23005A98C568}"/>
              </a:ext>
            </a:extLst>
          </p:cNvPr>
          <p:cNvSpPr/>
          <p:nvPr/>
        </p:nvSpPr>
        <p:spPr>
          <a:xfrm>
            <a:off x="2472998" y="2611367"/>
            <a:ext cx="175488" cy="196689"/>
          </a:xfrm>
          <a:prstGeom prst="flowChartMagneticDisk">
            <a:avLst/>
          </a:prstGeom>
          <a:solidFill>
            <a:srgbClr val="E573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3" name="Magnetic Disk 122">
            <a:extLst>
              <a:ext uri="{FF2B5EF4-FFF2-40B4-BE49-F238E27FC236}">
                <a16:creationId xmlns:a16="http://schemas.microsoft.com/office/drawing/2014/main" id="{80A26DD9-F66D-2348-ADE3-682D21ECD296}"/>
              </a:ext>
            </a:extLst>
          </p:cNvPr>
          <p:cNvSpPr/>
          <p:nvPr/>
        </p:nvSpPr>
        <p:spPr>
          <a:xfrm>
            <a:off x="4514480" y="2542388"/>
            <a:ext cx="175488" cy="196689"/>
          </a:xfrm>
          <a:prstGeom prst="flowChartMagneticDisk">
            <a:avLst/>
          </a:prstGeom>
          <a:solidFill>
            <a:srgbClr val="E573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4" name="Magnetic Disk 123">
            <a:extLst>
              <a:ext uri="{FF2B5EF4-FFF2-40B4-BE49-F238E27FC236}">
                <a16:creationId xmlns:a16="http://schemas.microsoft.com/office/drawing/2014/main" id="{A231909B-DD35-984D-92E1-59915950BF14}"/>
              </a:ext>
            </a:extLst>
          </p:cNvPr>
          <p:cNvSpPr/>
          <p:nvPr/>
        </p:nvSpPr>
        <p:spPr>
          <a:xfrm>
            <a:off x="2455530" y="4599751"/>
            <a:ext cx="175488" cy="196689"/>
          </a:xfrm>
          <a:prstGeom prst="flowChartMagneticDisk">
            <a:avLst/>
          </a:prstGeom>
          <a:solidFill>
            <a:srgbClr val="E573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9EBB92CF-6975-0E4E-8545-3C08B982BA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52984" y="3615505"/>
            <a:ext cx="613500" cy="613500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C6521E1C-B9F6-9E42-ADA4-246B5EDAE982}"/>
              </a:ext>
            </a:extLst>
          </p:cNvPr>
          <p:cNvSpPr txBox="1"/>
          <p:nvPr/>
        </p:nvSpPr>
        <p:spPr>
          <a:xfrm>
            <a:off x="9873492" y="4769363"/>
            <a:ext cx="1721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  <a:highlight>
                  <a:srgbClr val="008000"/>
                </a:highlight>
              </a:rPr>
              <a:t>Deel</a:t>
            </a:r>
            <a:r>
              <a:rPr lang="en-US" i="1" dirty="0">
                <a:solidFill>
                  <a:schemeClr val="bg1"/>
                </a:solidFill>
                <a:highlight>
                  <a:srgbClr val="008000"/>
                </a:highlight>
              </a:rPr>
              <a:t> </a:t>
            </a:r>
            <a:r>
              <a:rPr lang="en-US" i="1" dirty="0" err="1">
                <a:solidFill>
                  <a:schemeClr val="bg1"/>
                </a:solidFill>
                <a:highlight>
                  <a:srgbClr val="008000"/>
                </a:highlight>
              </a:rPr>
              <a:t>inzicht</a:t>
            </a:r>
            <a:r>
              <a:rPr lang="en-US" i="1" dirty="0">
                <a:solidFill>
                  <a:schemeClr val="bg1"/>
                </a:solidFill>
                <a:highlight>
                  <a:srgbClr val="008000"/>
                </a:highlight>
              </a:rPr>
              <a:t> met </a:t>
            </a:r>
            <a:r>
              <a:rPr lang="en-US" i="1" dirty="0" err="1">
                <a:solidFill>
                  <a:schemeClr val="bg1"/>
                </a:solidFill>
                <a:highlight>
                  <a:srgbClr val="008000"/>
                </a:highlight>
              </a:rPr>
              <a:t>leernetwerk</a:t>
            </a:r>
            <a:endParaRPr lang="en-NL" i="1" dirty="0">
              <a:solidFill>
                <a:schemeClr val="bg1"/>
              </a:solidFill>
              <a:highlight>
                <a:srgbClr val="008000"/>
              </a:highlight>
            </a:endParaRP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F2A5F989-79C6-8941-9E0D-F383683153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6842" y="5458973"/>
            <a:ext cx="759297" cy="741741"/>
          </a:xfrm>
          <a:prstGeom prst="rect">
            <a:avLst/>
          </a:prstGeom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697B0749-2991-4645-A3FF-8D9A55721202}"/>
              </a:ext>
            </a:extLst>
          </p:cNvPr>
          <p:cNvSpPr txBox="1"/>
          <p:nvPr/>
        </p:nvSpPr>
        <p:spPr>
          <a:xfrm>
            <a:off x="9948058" y="2774810"/>
            <a:ext cx="1572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Maak</a:t>
            </a:r>
            <a:r>
              <a:rPr lang="en-US" dirty="0"/>
              <a:t> </a:t>
            </a:r>
            <a:r>
              <a:rPr lang="en-US" dirty="0" err="1"/>
              <a:t>financiele</a:t>
            </a:r>
            <a:r>
              <a:rPr lang="en-US" dirty="0"/>
              <a:t> rapportage</a:t>
            </a:r>
            <a:endParaRPr lang="en-NL" dirty="0"/>
          </a:p>
        </p:txBody>
      </p:sp>
      <p:sp>
        <p:nvSpPr>
          <p:cNvPr id="131" name="5-point Star 130">
            <a:extLst>
              <a:ext uri="{FF2B5EF4-FFF2-40B4-BE49-F238E27FC236}">
                <a16:creationId xmlns:a16="http://schemas.microsoft.com/office/drawing/2014/main" id="{D9644A13-CE6F-CF4B-A302-FA9ABD110D36}"/>
              </a:ext>
            </a:extLst>
          </p:cNvPr>
          <p:cNvSpPr/>
          <p:nvPr/>
        </p:nvSpPr>
        <p:spPr>
          <a:xfrm>
            <a:off x="11210928" y="2636933"/>
            <a:ext cx="275754" cy="275754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A288FBDB-4D58-B74B-87EA-4C80CDD511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60821" y="3755818"/>
            <a:ext cx="889837" cy="49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7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452935-045E-104E-9232-5157F66DF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EFD3-70C6-DD48-988C-3F1B8380CB4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EEC862B-7EAB-7442-9100-4455B123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/>
              <a:t>Volgende fases werkstroom Monitoring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A3BB05-0F3B-3F4B-822F-FBB185B97C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5724" y="1687065"/>
            <a:ext cx="10203964" cy="343500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NL" b="1" dirty="0"/>
              <a:t>Faciliteren</a:t>
            </a:r>
            <a:r>
              <a:rPr lang="en-NL" dirty="0"/>
              <a:t> van data infrastructuur: coalitie voor bijeenbrengen datasets zorg, gezondheid, context en aanbod</a:t>
            </a:r>
            <a:endParaRPr lang="en-NL" b="1" dirty="0"/>
          </a:p>
          <a:p>
            <a:pPr marL="342900" indent="-342900">
              <a:buFont typeface="+mj-lt"/>
              <a:buAutoNum type="arabicPeriod"/>
            </a:pPr>
            <a:r>
              <a:rPr lang="en-NL" b="1" dirty="0"/>
              <a:t>Ontwikkeling </a:t>
            </a:r>
            <a:r>
              <a:rPr lang="en-NL" dirty="0"/>
              <a:t>tooling voor data, analyse en inzicht gezondheidsontwikkeling</a:t>
            </a:r>
          </a:p>
          <a:p>
            <a:pPr marL="342900" indent="-342900">
              <a:buFont typeface="+mj-lt"/>
              <a:buAutoNum type="arabicPeriod"/>
            </a:pPr>
            <a:r>
              <a:rPr lang="en-NL" b="1" dirty="0"/>
              <a:t>Onderzoek</a:t>
            </a:r>
            <a:r>
              <a:rPr lang="en-NL" dirty="0"/>
              <a:t> naar contextvariabelen voor gezondheidswinst op lange termijn</a:t>
            </a:r>
            <a:endParaRPr lang="en-NL" b="1" dirty="0"/>
          </a:p>
          <a:p>
            <a:pPr marL="342900" indent="-342900">
              <a:buFont typeface="+mj-lt"/>
              <a:buAutoNum type="arabicPeriod"/>
            </a:pPr>
            <a:r>
              <a:rPr lang="en-NL" b="1" dirty="0"/>
              <a:t>Ondersteuning</a:t>
            </a:r>
            <a:r>
              <a:rPr lang="en-NL" dirty="0"/>
              <a:t> van analyse en onderzoek m.b.t data-driven gezondheid</a:t>
            </a:r>
            <a:endParaRPr lang="en-NL" b="1" dirty="0"/>
          </a:p>
          <a:p>
            <a:pPr marL="342900" indent="-342900">
              <a:buFont typeface="+mj-lt"/>
              <a:buAutoNum type="arabicPeriod"/>
            </a:pPr>
            <a:r>
              <a:rPr lang="en-NL" b="1" dirty="0"/>
              <a:t>Borging </a:t>
            </a:r>
            <a:r>
              <a:rPr lang="en-NL" dirty="0"/>
              <a:t>verantwoordelijkheid voor lange termijn monitoring i.v.m. kavelfinanciering</a:t>
            </a:r>
            <a:endParaRPr lang="en-NL" b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0E9EC9A-0F47-A140-A518-C7831138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767C-C7C6-ED45-BD9A-853DC2007126}" type="datetime3">
              <a:rPr lang="en-US" sz="700" smtClean="0"/>
              <a:pPr/>
              <a:t>10 July 2020</a:t>
            </a:fld>
            <a:r>
              <a:rPr lang="en-US"/>
              <a:t>   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CA4FB5-75FC-7E4F-8CE5-F0C6642E0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Update monitoring Q2 2020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DACBE8-3A0D-F649-8E0F-1D353A186E15}"/>
              </a:ext>
            </a:extLst>
          </p:cNvPr>
          <p:cNvGrpSpPr/>
          <p:nvPr/>
        </p:nvGrpSpPr>
        <p:grpSpPr>
          <a:xfrm>
            <a:off x="1001112" y="3915417"/>
            <a:ext cx="10449469" cy="2413303"/>
            <a:chOff x="2158938" y="4230460"/>
            <a:chExt cx="8135129" cy="18788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149E3F-582E-FD4D-A49A-74363F4B6ED2}"/>
                </a:ext>
              </a:extLst>
            </p:cNvPr>
            <p:cNvSpPr/>
            <p:nvPr/>
          </p:nvSpPr>
          <p:spPr>
            <a:xfrm>
              <a:off x="2158939" y="4916298"/>
              <a:ext cx="6927566" cy="1822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L" sz="1600">
                  <a:highlight>
                    <a:srgbClr val="E57334"/>
                  </a:highlight>
                  <a:latin typeface="Objective" pitchFamily="2" charset="77"/>
                </a:rPr>
                <a:t>2. Ontwikkelen tooling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68B78D-23D4-784C-B82B-BCE0E05DD0C8}"/>
                </a:ext>
              </a:extLst>
            </p:cNvPr>
            <p:cNvSpPr/>
            <p:nvPr/>
          </p:nvSpPr>
          <p:spPr>
            <a:xfrm>
              <a:off x="2158938" y="4648960"/>
              <a:ext cx="6927565" cy="1822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L" sz="1600">
                  <a:highlight>
                    <a:srgbClr val="E57334"/>
                  </a:highlight>
                  <a:latin typeface="Objective" pitchFamily="2" charset="77"/>
                </a:rPr>
                <a:t>1. Faciliteren infrastructuur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A63F36-4B6B-DC4C-AC47-FAFA0448FF08}"/>
                </a:ext>
              </a:extLst>
            </p:cNvPr>
            <p:cNvSpPr/>
            <p:nvPr/>
          </p:nvSpPr>
          <p:spPr>
            <a:xfrm>
              <a:off x="4568763" y="5491971"/>
              <a:ext cx="4048904" cy="1822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L" sz="1600">
                  <a:highlight>
                    <a:srgbClr val="E57334"/>
                  </a:highlight>
                  <a:latin typeface="Objective" pitchFamily="2" charset="77"/>
                </a:rPr>
                <a:t>4. Ondersteuning / educatie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1BE56E-87D6-B940-A924-6740DC240D93}"/>
                </a:ext>
              </a:extLst>
            </p:cNvPr>
            <p:cNvSpPr/>
            <p:nvPr/>
          </p:nvSpPr>
          <p:spPr>
            <a:xfrm>
              <a:off x="3621026" y="5224633"/>
              <a:ext cx="4048904" cy="1822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L" sz="1600">
                  <a:highlight>
                    <a:srgbClr val="E57334"/>
                  </a:highlight>
                  <a:latin typeface="Objective" pitchFamily="2" charset="77"/>
                </a:rPr>
                <a:t>3. Onderzoek contextvariabelen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9435DA8-C159-4C41-B489-67845421DDF8}"/>
                </a:ext>
              </a:extLst>
            </p:cNvPr>
            <p:cNvSpPr/>
            <p:nvPr/>
          </p:nvSpPr>
          <p:spPr>
            <a:xfrm>
              <a:off x="5037600" y="5755423"/>
              <a:ext cx="5256467" cy="1822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L" sz="1600">
                  <a:highlight>
                    <a:srgbClr val="E57334"/>
                  </a:highlight>
                  <a:latin typeface="Objective" pitchFamily="2" charset="77"/>
                </a:rPr>
                <a:t>5. Borging lange termijn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89C4613-1D41-A24A-AB8C-083F692D7E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5807" y="4437629"/>
              <a:ext cx="0" cy="1671638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912B511-ACA0-444A-A3A2-E1E803368D87}"/>
                </a:ext>
              </a:extLst>
            </p:cNvPr>
            <p:cNvSpPr txBox="1"/>
            <p:nvPr/>
          </p:nvSpPr>
          <p:spPr>
            <a:xfrm>
              <a:off x="4254438" y="4230460"/>
              <a:ext cx="628650" cy="263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L" sz="1600">
                  <a:solidFill>
                    <a:srgbClr val="344094"/>
                  </a:solidFill>
                  <a:highlight>
                    <a:srgbClr val="E57334"/>
                  </a:highlight>
                  <a:latin typeface="Objective" pitchFamily="2" charset="77"/>
                </a:rPr>
                <a:t>2021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B7BBACD-985C-5546-9330-E978727D28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4711" y="4437629"/>
              <a:ext cx="0" cy="1671638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04A433B-A6C6-064E-8B1A-F6E6DE409995}"/>
                </a:ext>
              </a:extLst>
            </p:cNvPr>
            <p:cNvSpPr txBox="1"/>
            <p:nvPr/>
          </p:nvSpPr>
          <p:spPr>
            <a:xfrm>
              <a:off x="8303342" y="4230460"/>
              <a:ext cx="628650" cy="263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L" sz="1600">
                  <a:solidFill>
                    <a:srgbClr val="344094"/>
                  </a:solidFill>
                  <a:highlight>
                    <a:srgbClr val="E57334"/>
                  </a:highlight>
                  <a:latin typeface="Objective" pitchFamily="2" charset="77"/>
                </a:rPr>
                <a:t>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78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5">
            <a:extLst>
              <a:ext uri="{FF2B5EF4-FFF2-40B4-BE49-F238E27FC236}">
                <a16:creationId xmlns:a16="http://schemas.microsoft.com/office/drawing/2014/main" id="{D52E9D3C-75A7-4A15-95CF-D3F16C837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6A57FC6-515E-43C7-ACF5-9C2C28877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Stand van zaken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07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A3979-A36F-9844-8080-CD39A31B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5767C-C7C6-ED45-BD9A-853DC2007126}" type="datetime3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E57334"/>
                </a:solidFill>
                <a:effectLst/>
                <a:uLnTx/>
                <a:uFillTx/>
                <a:latin typeface="Objective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 July 2020</a:t>
            </a:fld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E57334"/>
                </a:solidFill>
                <a:effectLst/>
                <a:uLnTx/>
                <a:uFillTx/>
                <a:latin typeface="Objective" pitchFamily="2" charset="77"/>
                <a:ea typeface="+mn-ea"/>
                <a:cs typeface="+mn-cs"/>
              </a:rPr>
              <a:t>   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E57334"/>
              </a:solidFill>
              <a:effectLst/>
              <a:uLnTx/>
              <a:uFillTx/>
              <a:latin typeface="Objective" pitchFamily="2" charset="77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E4DC9B-FE8F-5746-AD05-91E33A081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9CEFD3-70C6-DD48-988C-3F1B8380CB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57334"/>
                </a:solidFill>
                <a:effectLst/>
                <a:uLnTx/>
                <a:uFillTx/>
                <a:latin typeface="Objective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57334"/>
              </a:solidFill>
              <a:effectLst/>
              <a:uLnTx/>
              <a:uFillTx/>
              <a:latin typeface="Objective" pitchFamily="2" charset="77"/>
              <a:ea typeface="+mn-ea"/>
              <a:cs typeface="+mn-cs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78295F4B-AA40-044E-B40E-73C85364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31" y="167626"/>
            <a:ext cx="4594607" cy="1257623"/>
          </a:xfrm>
        </p:spPr>
        <p:txBody>
          <a:bodyPr/>
          <a:lstStyle/>
          <a:p>
            <a:r>
              <a:rPr lang="nl-NL" dirty="0"/>
              <a:t>Kwantitatieve analyse</a:t>
            </a:r>
            <a:endParaRPr lang="en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7EF34E-70DA-BA41-932C-41A205E55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667" y="3429000"/>
            <a:ext cx="1010835" cy="8878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903654-8209-9843-845D-6341C0453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525" y="3214973"/>
            <a:ext cx="1119099" cy="1101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82DF43-8D7E-6546-B60E-8CC29B692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998" y="4833143"/>
            <a:ext cx="1119098" cy="11539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9A0A1D-7AE6-B446-8807-5FA6F6AED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5632" y="5031909"/>
            <a:ext cx="955168" cy="9551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E20478E-F6E2-5E4C-A970-F03542F9D9E0}"/>
              </a:ext>
            </a:extLst>
          </p:cNvPr>
          <p:cNvSpPr/>
          <p:nvPr/>
        </p:nvSpPr>
        <p:spPr>
          <a:xfrm>
            <a:off x="934302" y="4371034"/>
            <a:ext cx="20441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bjective" pitchFamily="2" charset="77"/>
                <a:ea typeface="+mn-ea"/>
                <a:cs typeface="+mn-cs"/>
              </a:rPr>
              <a:t>Gezondheid burgers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884593-5F6A-A047-A4DF-0A4E407B7368}"/>
              </a:ext>
            </a:extLst>
          </p:cNvPr>
          <p:cNvSpPr/>
          <p:nvPr/>
        </p:nvSpPr>
        <p:spPr>
          <a:xfrm>
            <a:off x="3681929" y="4371034"/>
            <a:ext cx="18469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bjective" pitchFamily="2" charset="77"/>
                <a:ea typeface="+mn-ea"/>
                <a:cs typeface="+mn-cs"/>
              </a:rPr>
              <a:t>Burgerparticipatie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B3C54A-EF7C-4345-8848-9EEE21B4F866}"/>
              </a:ext>
            </a:extLst>
          </p:cNvPr>
          <p:cNvSpPr/>
          <p:nvPr/>
        </p:nvSpPr>
        <p:spPr>
          <a:xfrm>
            <a:off x="3704879" y="6041256"/>
            <a:ext cx="21194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bjective" pitchFamily="2" charset="77"/>
                <a:ea typeface="+mn-ea"/>
                <a:cs typeface="+mn-cs"/>
              </a:rPr>
              <a:t>Besparingspotentieel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EA8E1D-493C-ED43-AE4A-5FEE8B744C33}"/>
              </a:ext>
            </a:extLst>
          </p:cNvPr>
          <p:cNvSpPr/>
          <p:nvPr/>
        </p:nvSpPr>
        <p:spPr>
          <a:xfrm>
            <a:off x="778931" y="6041256"/>
            <a:ext cx="2880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bjective" pitchFamily="2" charset="77"/>
                <a:ea typeface="+mn-ea"/>
                <a:cs typeface="+mn-cs"/>
              </a:rPr>
              <a:t>Urgentie zorgaanbod/gebruik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59C5300-79C6-A941-9304-ED0F7FEE6D37}"/>
              </a:ext>
            </a:extLst>
          </p:cNvPr>
          <p:cNvSpPr txBox="1">
            <a:spLocks/>
          </p:cNvSpPr>
          <p:nvPr/>
        </p:nvSpPr>
        <p:spPr>
          <a:xfrm>
            <a:off x="778932" y="1602616"/>
            <a:ext cx="5149584" cy="1656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44094"/>
                </a:solidFill>
                <a:latin typeface="Objective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44094"/>
                </a:solidFill>
                <a:latin typeface="Objective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44094"/>
                </a:solidFill>
                <a:latin typeface="Objective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44094"/>
                </a:solidFill>
                <a:latin typeface="Objective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44094"/>
                </a:solidFill>
                <a:latin typeface="Objective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NL" sz="1600" b="0" i="0" u="none" strike="noStrike" kern="1200" cap="none" spc="0" normalizeH="0" baseline="0" noProof="0" dirty="0">
                <a:ln>
                  <a:noFill/>
                </a:ln>
                <a:solidFill>
                  <a:srgbClr val="344094"/>
                </a:solidFill>
                <a:effectLst/>
                <a:uLnTx/>
                <a:uFillTx/>
                <a:latin typeface="Objective" pitchFamily="2" charset="77"/>
                <a:ea typeface="+mn-ea"/>
                <a:cs typeface="+mn-cs"/>
              </a:rPr>
              <a:t>We hebben op basis van een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344094"/>
                </a:solidFill>
                <a:effectLst/>
                <a:uLnTx/>
                <a:uFillTx/>
                <a:latin typeface="Objective" pitchFamily="2" charset="77"/>
                <a:ea typeface="+mn-ea"/>
                <a:cs typeface="+mn-cs"/>
              </a:rPr>
              <a:t>kwantitatieve </a:t>
            </a:r>
            <a:r>
              <a:rPr kumimoji="0" lang="en-NL" sz="1600" b="0" i="0" u="none" strike="noStrike" kern="1200" cap="none" spc="0" normalizeH="0" baseline="0" noProof="0" dirty="0">
                <a:ln>
                  <a:noFill/>
                </a:ln>
                <a:solidFill>
                  <a:srgbClr val="344094"/>
                </a:solidFill>
                <a:effectLst/>
                <a:uLnTx/>
                <a:uFillTx/>
                <a:latin typeface="Objective" pitchFamily="2" charset="77"/>
                <a:ea typeface="+mn-ea"/>
                <a:cs typeface="+mn-cs"/>
              </a:rPr>
              <a:t>landelijke analyse in kaart gebracht wat de 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344094"/>
                </a:solidFill>
                <a:effectLst/>
                <a:uLnTx/>
                <a:uFillTx/>
                <a:latin typeface="Objective" pitchFamily="2" charset="77"/>
                <a:ea typeface="+mn-ea"/>
                <a:cs typeface="+mn-cs"/>
              </a:rPr>
              <a:t>21 </a:t>
            </a:r>
            <a:r>
              <a:rPr kumimoji="0" lang="en-NL" sz="1600" b="1" i="0" u="none" strike="noStrike" kern="1200" cap="none" spc="0" normalizeH="0" baseline="0" noProof="0" dirty="0">
                <a:ln>
                  <a:noFill/>
                </a:ln>
                <a:solidFill>
                  <a:srgbClr val="344094"/>
                </a:solidFill>
                <a:effectLst/>
                <a:uLnTx/>
                <a:uFillTx/>
                <a:latin typeface="Objective" pitchFamily="2" charset="77"/>
                <a:ea typeface="+mn-ea"/>
                <a:cs typeface="+mn-cs"/>
              </a:rPr>
              <a:t>meeste kansrijke</a:t>
            </a:r>
            <a:r>
              <a:rPr kumimoji="0" lang="en-NL" sz="1600" b="0" i="0" u="none" strike="noStrike" kern="1200" cap="none" spc="0" normalizeH="0" baseline="0" noProof="0" dirty="0">
                <a:ln>
                  <a:noFill/>
                </a:ln>
                <a:solidFill>
                  <a:srgbClr val="344094"/>
                </a:solidFill>
                <a:effectLst/>
                <a:uLnTx/>
                <a:uFillTx/>
                <a:latin typeface="Objective" pitchFamily="2" charset="77"/>
                <a:ea typeface="+mn-ea"/>
                <a:cs typeface="+mn-cs"/>
              </a:rPr>
              <a:t> </a:t>
            </a:r>
            <a:r>
              <a:rPr lang="nl-NL" sz="1600" dirty="0"/>
              <a:t>gebieden </a:t>
            </a:r>
            <a:r>
              <a:rPr kumimoji="0" lang="en-NL" sz="1600" b="0" i="0" u="none" strike="noStrike" kern="1200" cap="none" spc="0" normalizeH="0" baseline="0" noProof="0" dirty="0">
                <a:ln>
                  <a:noFill/>
                </a:ln>
                <a:solidFill>
                  <a:srgbClr val="344094"/>
                </a:solidFill>
                <a:effectLst/>
                <a:uLnTx/>
                <a:uFillTx/>
                <a:latin typeface="Objective" pitchFamily="2" charset="77"/>
                <a:ea typeface="+mn-ea"/>
                <a:cs typeface="+mn-cs"/>
              </a:rPr>
              <a:t>zijn voor Population Health en de kavel-aaanpak, door o.a. te kijken naar onderstaande thema’s: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NL" sz="1600" b="0" i="0" u="none" strike="noStrike" kern="1200" cap="none" spc="0" normalizeH="0" baseline="0" noProof="0" dirty="0">
                <a:ln>
                  <a:noFill/>
                </a:ln>
                <a:solidFill>
                  <a:srgbClr val="344094"/>
                </a:solidFill>
                <a:effectLst/>
                <a:uLnTx/>
                <a:uFillTx/>
                <a:latin typeface="Objective" pitchFamily="2" charset="77"/>
                <a:ea typeface="+mn-ea"/>
                <a:cs typeface="+mn-cs"/>
              </a:rPr>
              <a:t>: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5D48CAAC-F2C5-BE4B-AA41-8C2A732B207D}"/>
              </a:ext>
            </a:extLst>
          </p:cNvPr>
          <p:cNvSpPr txBox="1">
            <a:spLocks/>
          </p:cNvSpPr>
          <p:nvPr/>
        </p:nvSpPr>
        <p:spPr>
          <a:xfrm>
            <a:off x="6450374" y="6037375"/>
            <a:ext cx="3283012" cy="544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44094"/>
                </a:solidFill>
                <a:latin typeface="Objective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44094"/>
                </a:solidFill>
                <a:latin typeface="Objective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44094"/>
                </a:solidFill>
                <a:latin typeface="Objective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44094"/>
                </a:solidFill>
                <a:latin typeface="Objective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44094"/>
                </a:solidFill>
                <a:latin typeface="Objective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800" b="0" i="1" u="none" strike="noStrike" kern="1200" cap="none" spc="0" normalizeH="0" baseline="0" noProof="0" dirty="0">
                <a:ln>
                  <a:noFill/>
                </a:ln>
                <a:solidFill>
                  <a:srgbClr val="344094"/>
                </a:solidFill>
                <a:effectLst/>
                <a:uLnTx/>
                <a:uFillTx/>
                <a:latin typeface="Objective" pitchFamily="2" charset="77"/>
                <a:ea typeface="+mn-ea"/>
                <a:cs typeface="+mn-cs"/>
              </a:rPr>
              <a:t>Alle wijken  berekend op </a:t>
            </a:r>
            <a:r>
              <a:rPr lang="nl-NL" sz="800" i="1" dirty="0"/>
              <a:t>frequentie in top 350 exclusief</a:t>
            </a:r>
            <a:r>
              <a:rPr kumimoji="0" lang="nl-NL" sz="800" b="0" i="1" u="none" strike="noStrike" kern="1200" cap="none" spc="0" normalizeH="0" baseline="0" noProof="0" dirty="0">
                <a:ln>
                  <a:noFill/>
                </a:ln>
                <a:solidFill>
                  <a:srgbClr val="344094"/>
                </a:solidFill>
                <a:effectLst/>
                <a:uLnTx/>
                <a:uFillTx/>
                <a:latin typeface="Objective" pitchFamily="2" charset="77"/>
                <a:ea typeface="+mn-ea"/>
                <a:cs typeface="+mn-cs"/>
              </a:rPr>
              <a:t> sterfte-factoren</a:t>
            </a:r>
            <a:endParaRPr kumimoji="0" lang="en-NL" sz="800" b="0" i="1" u="none" strike="noStrike" kern="1200" cap="none" spc="0" normalizeH="0" baseline="0" noProof="0" dirty="0">
              <a:ln>
                <a:noFill/>
              </a:ln>
              <a:solidFill>
                <a:srgbClr val="344094"/>
              </a:solidFill>
              <a:effectLst/>
              <a:uLnTx/>
              <a:uFillTx/>
              <a:latin typeface="Objective" pitchFamily="2" charset="77"/>
              <a:ea typeface="+mn-ea"/>
              <a:cs typeface="+mn-cs"/>
            </a:endParaRP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89F44F7A-0E78-43E8-A346-11271A91C30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6000"/>
                    </a14:imgEffect>
                    <a14:imgEffect>
                      <a14:colorTemperature colorTemp="6583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0373" y="678262"/>
            <a:ext cx="4698793" cy="539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3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A3979-A36F-9844-8080-CD39A31B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5767C-C7C6-ED45-BD9A-853DC2007126}" type="datetime3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E57334"/>
                </a:solidFill>
                <a:effectLst/>
                <a:uLnTx/>
                <a:uFillTx/>
                <a:latin typeface="Objective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 July 2020</a:t>
            </a:fld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E57334"/>
                </a:solidFill>
                <a:effectLst/>
                <a:uLnTx/>
                <a:uFillTx/>
                <a:latin typeface="Objective" pitchFamily="2" charset="77"/>
                <a:ea typeface="+mn-ea"/>
                <a:cs typeface="+mn-cs"/>
              </a:rPr>
              <a:t>   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E57334"/>
              </a:solidFill>
              <a:effectLst/>
              <a:uLnTx/>
              <a:uFillTx/>
              <a:latin typeface="Objective" pitchFamily="2" charset="77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E4DC9B-FE8F-5746-AD05-91E33A081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9CEFD3-70C6-DD48-988C-3F1B8380CB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57334"/>
                </a:solidFill>
                <a:effectLst/>
                <a:uLnTx/>
                <a:uFillTx/>
                <a:latin typeface="Objective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57334"/>
              </a:solidFill>
              <a:effectLst/>
              <a:uLnTx/>
              <a:uFillTx/>
              <a:latin typeface="Objective" pitchFamily="2" charset="77"/>
              <a:ea typeface="+mn-ea"/>
              <a:cs typeface="+mn-cs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78295F4B-AA40-044E-B40E-73C85364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31" y="167626"/>
            <a:ext cx="4594607" cy="1257623"/>
          </a:xfrm>
        </p:spPr>
        <p:txBody>
          <a:bodyPr/>
          <a:lstStyle/>
          <a:p>
            <a:r>
              <a:rPr lang="en-NL" dirty="0"/>
              <a:t>Data-analyses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59C5300-79C6-A941-9304-ED0F7FEE6D37}"/>
              </a:ext>
            </a:extLst>
          </p:cNvPr>
          <p:cNvSpPr txBox="1">
            <a:spLocks/>
          </p:cNvSpPr>
          <p:nvPr/>
        </p:nvSpPr>
        <p:spPr>
          <a:xfrm>
            <a:off x="778932" y="1602616"/>
            <a:ext cx="5149584" cy="4355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44094"/>
                </a:solidFill>
                <a:latin typeface="Objective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44094"/>
                </a:solidFill>
                <a:latin typeface="Objective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44094"/>
                </a:solidFill>
                <a:latin typeface="Objective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44094"/>
                </a:solidFill>
                <a:latin typeface="Objective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344094"/>
                </a:solidFill>
                <a:latin typeface="Objective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NL" sz="1600" b="0" i="0" u="none" strike="noStrike" kern="1200" cap="none" spc="0" normalizeH="0" baseline="0" noProof="0" dirty="0">
                <a:ln>
                  <a:noFill/>
                </a:ln>
                <a:solidFill>
                  <a:srgbClr val="344094"/>
                </a:solidFill>
                <a:effectLst/>
                <a:uLnTx/>
                <a:uFillTx/>
                <a:latin typeface="Objective" pitchFamily="2" charset="77"/>
                <a:ea typeface="+mn-ea"/>
                <a:cs typeface="+mn-cs"/>
              </a:rPr>
              <a:t>We hebben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344094"/>
                </a:solidFill>
                <a:effectLst/>
                <a:uLnTx/>
                <a:uFillTx/>
                <a:latin typeface="Objective" pitchFamily="2" charset="77"/>
                <a:ea typeface="+mn-ea"/>
                <a:cs typeface="+mn-cs"/>
              </a:rPr>
              <a:t>in de afgelopen periode een start gemaakt met de kwalitatieve analyse. </a:t>
            </a:r>
            <a:r>
              <a:rPr lang="nl-NL" sz="1600" dirty="0"/>
              <a:t>Op twee manieren toetsen we de kwalitatieve randvoorwaarden: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344094"/>
                </a:solidFill>
                <a:effectLst/>
                <a:uLnTx/>
                <a:uFillTx/>
                <a:latin typeface="Objective" pitchFamily="2" charset="77"/>
                <a:ea typeface="+mn-ea"/>
                <a:cs typeface="+mn-cs"/>
              </a:rPr>
              <a:t>Belronde met sleutelfiguur uit kavel (van 21 naar 14 kavels)</a:t>
            </a:r>
            <a:endParaRPr lang="nl-NL" sz="16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1600" dirty="0" err="1"/>
              <a:t>Gespreks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344094"/>
                </a:solidFill>
                <a:effectLst/>
                <a:uLnTx/>
                <a:uFillTx/>
                <a:latin typeface="Objective" pitchFamily="2" charset="77"/>
                <a:ea typeface="+mn-ea"/>
                <a:cs typeface="+mn-cs"/>
              </a:rPr>
              <a:t>ronde met belangrijkste stakeholders in potentiele kavel (van 14 naar 6</a:t>
            </a:r>
            <a:r>
              <a:rPr lang="nl-NL" sz="1600" dirty="0"/>
              <a:t>/8 kavels)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F638A-3E00-CF40-8B0D-0A72473EB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741" y="0"/>
            <a:ext cx="6130489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E560595-DC64-4740-A9FE-6A94FD91BBA6}"/>
              </a:ext>
            </a:extLst>
          </p:cNvPr>
          <p:cNvSpPr/>
          <p:nvPr/>
        </p:nvSpPr>
        <p:spPr>
          <a:xfrm>
            <a:off x="7215861" y="4332555"/>
            <a:ext cx="1077555" cy="10775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E140BE9-031D-B34C-AAEE-DB91FC0D36AF}"/>
              </a:ext>
            </a:extLst>
          </p:cNvPr>
          <p:cNvSpPr/>
          <p:nvPr/>
        </p:nvSpPr>
        <p:spPr>
          <a:xfrm>
            <a:off x="9547704" y="6066920"/>
            <a:ext cx="828495" cy="8284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D852B6C-2A2B-5D4F-AB94-B9127FF3466F}"/>
              </a:ext>
            </a:extLst>
          </p:cNvPr>
          <p:cNvSpPr/>
          <p:nvPr/>
        </p:nvSpPr>
        <p:spPr>
          <a:xfrm>
            <a:off x="9542709" y="4332555"/>
            <a:ext cx="828495" cy="8284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AB4C398-C51B-C94A-98F5-B5D237E6FBC6}"/>
              </a:ext>
            </a:extLst>
          </p:cNvPr>
          <p:cNvSpPr/>
          <p:nvPr/>
        </p:nvSpPr>
        <p:spPr>
          <a:xfrm>
            <a:off x="9121656" y="4154155"/>
            <a:ext cx="524656" cy="5246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6C8535A-747B-4B4C-9B7C-D93E7392F6F1}"/>
              </a:ext>
            </a:extLst>
          </p:cNvPr>
          <p:cNvSpPr/>
          <p:nvPr/>
        </p:nvSpPr>
        <p:spPr>
          <a:xfrm>
            <a:off x="9319139" y="1814750"/>
            <a:ext cx="828494" cy="8284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DB0940C-DDF4-E240-A4A3-3E3C5E2A15DA}"/>
              </a:ext>
            </a:extLst>
          </p:cNvPr>
          <p:cNvSpPr/>
          <p:nvPr/>
        </p:nvSpPr>
        <p:spPr>
          <a:xfrm>
            <a:off x="8138720" y="2714961"/>
            <a:ext cx="642681" cy="6426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FF91AF4-F80D-E941-A148-7669C44BB4C2}"/>
              </a:ext>
            </a:extLst>
          </p:cNvPr>
          <p:cNvSpPr/>
          <p:nvPr/>
        </p:nvSpPr>
        <p:spPr>
          <a:xfrm>
            <a:off x="7791495" y="1072997"/>
            <a:ext cx="1211647" cy="12116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B54E7B3-EB09-2A4B-B738-EC11E6FF6579}"/>
              </a:ext>
            </a:extLst>
          </p:cNvPr>
          <p:cNvSpPr/>
          <p:nvPr/>
        </p:nvSpPr>
        <p:spPr>
          <a:xfrm>
            <a:off x="10215266" y="178215"/>
            <a:ext cx="1782972" cy="17829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337231B-7B41-0043-9746-57B08D5680F6}"/>
              </a:ext>
            </a:extLst>
          </p:cNvPr>
          <p:cNvSpPr/>
          <p:nvPr/>
        </p:nvSpPr>
        <p:spPr>
          <a:xfrm>
            <a:off x="10340754" y="1958746"/>
            <a:ext cx="1072313" cy="10775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4B63BAC-8DC3-A744-AFBF-5218D36F9981}"/>
              </a:ext>
            </a:extLst>
          </p:cNvPr>
          <p:cNvSpPr/>
          <p:nvPr/>
        </p:nvSpPr>
        <p:spPr>
          <a:xfrm>
            <a:off x="10558943" y="2579696"/>
            <a:ext cx="1072313" cy="10775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F15C38B-8CA1-E444-8F80-67F5764FCDD2}"/>
              </a:ext>
            </a:extLst>
          </p:cNvPr>
          <p:cNvSpPr/>
          <p:nvPr/>
        </p:nvSpPr>
        <p:spPr>
          <a:xfrm>
            <a:off x="10207554" y="3296873"/>
            <a:ext cx="1072313" cy="10775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F84D92D-1D54-9A44-ABC5-7EC9597F5007}"/>
              </a:ext>
            </a:extLst>
          </p:cNvPr>
          <p:cNvSpPr/>
          <p:nvPr/>
        </p:nvSpPr>
        <p:spPr>
          <a:xfrm>
            <a:off x="9398055" y="3452524"/>
            <a:ext cx="524656" cy="5272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8F67B89-3648-F14E-A756-7BF54531AAEC}"/>
              </a:ext>
            </a:extLst>
          </p:cNvPr>
          <p:cNvSpPr/>
          <p:nvPr/>
        </p:nvSpPr>
        <p:spPr>
          <a:xfrm>
            <a:off x="9121656" y="3235176"/>
            <a:ext cx="325455" cy="3270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 descr="Dorre boom">
            <a:extLst>
              <a:ext uri="{FF2B5EF4-FFF2-40B4-BE49-F238E27FC236}">
                <a16:creationId xmlns:a16="http://schemas.microsoft.com/office/drawing/2014/main" id="{83EF89D9-CA26-4649-A80C-ED7826749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35962" y="1425249"/>
            <a:ext cx="551282" cy="551282"/>
          </a:xfrm>
          <a:prstGeom prst="rect">
            <a:avLst/>
          </a:prstGeom>
        </p:spPr>
      </p:pic>
      <p:pic>
        <p:nvPicPr>
          <p:cNvPr id="34" name="Graphic 33" descr="Dorre boom">
            <a:extLst>
              <a:ext uri="{FF2B5EF4-FFF2-40B4-BE49-F238E27FC236}">
                <a16:creationId xmlns:a16="http://schemas.microsoft.com/office/drawing/2014/main" id="{F38736E3-4ABB-4DE3-8E0F-6EA496A9F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17353" y="2901242"/>
            <a:ext cx="551282" cy="551282"/>
          </a:xfrm>
          <a:prstGeom prst="rect">
            <a:avLst/>
          </a:prstGeom>
        </p:spPr>
      </p:pic>
      <p:pic>
        <p:nvPicPr>
          <p:cNvPr id="35" name="Graphic 34" descr="Dorre boom">
            <a:extLst>
              <a:ext uri="{FF2B5EF4-FFF2-40B4-BE49-F238E27FC236}">
                <a16:creationId xmlns:a16="http://schemas.microsoft.com/office/drawing/2014/main" id="{8A8CCB97-1F14-4F7E-9E62-24F10DD16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5261" y="3642182"/>
            <a:ext cx="551282" cy="551282"/>
          </a:xfrm>
          <a:prstGeom prst="rect">
            <a:avLst/>
          </a:prstGeom>
        </p:spPr>
      </p:pic>
      <p:pic>
        <p:nvPicPr>
          <p:cNvPr id="36" name="Graphic 35" descr="Dorre boom">
            <a:extLst>
              <a:ext uri="{FF2B5EF4-FFF2-40B4-BE49-F238E27FC236}">
                <a16:creationId xmlns:a16="http://schemas.microsoft.com/office/drawing/2014/main" id="{512DCC60-AE66-44A3-8066-30E813E1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96374" y="4435622"/>
            <a:ext cx="551282" cy="551282"/>
          </a:xfrm>
          <a:prstGeom prst="rect">
            <a:avLst/>
          </a:prstGeom>
        </p:spPr>
      </p:pic>
      <p:pic>
        <p:nvPicPr>
          <p:cNvPr id="37" name="Graphic 36" descr="Dorre boom">
            <a:extLst>
              <a:ext uri="{FF2B5EF4-FFF2-40B4-BE49-F238E27FC236}">
                <a16:creationId xmlns:a16="http://schemas.microsoft.com/office/drawing/2014/main" id="{9451F25A-73AF-4CA1-8073-D7F9EED5E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7745" y="1963184"/>
            <a:ext cx="551282" cy="551282"/>
          </a:xfrm>
          <a:prstGeom prst="rect">
            <a:avLst/>
          </a:prstGeom>
        </p:spPr>
      </p:pic>
      <p:sp>
        <p:nvSpPr>
          <p:cNvPr id="39" name="Oval 30">
            <a:extLst>
              <a:ext uri="{FF2B5EF4-FFF2-40B4-BE49-F238E27FC236}">
                <a16:creationId xmlns:a16="http://schemas.microsoft.com/office/drawing/2014/main" id="{D77EEC81-4AE3-44A9-AEB8-91BC5F5020CA}"/>
              </a:ext>
            </a:extLst>
          </p:cNvPr>
          <p:cNvSpPr/>
          <p:nvPr/>
        </p:nvSpPr>
        <p:spPr>
          <a:xfrm>
            <a:off x="7377754" y="3562222"/>
            <a:ext cx="524656" cy="5272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Graphic 39" descr="Dorre boom">
            <a:extLst>
              <a:ext uri="{FF2B5EF4-FFF2-40B4-BE49-F238E27FC236}">
                <a16:creationId xmlns:a16="http://schemas.microsoft.com/office/drawing/2014/main" id="{831BAC66-1A6E-41B5-98EC-928BCE5232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05796" y="4140842"/>
            <a:ext cx="551282" cy="551282"/>
          </a:xfrm>
          <a:prstGeom prst="rect">
            <a:avLst/>
          </a:prstGeom>
        </p:spPr>
      </p:pic>
      <p:pic>
        <p:nvPicPr>
          <p:cNvPr id="41" name="Graphic 40" descr="Dorre boom">
            <a:extLst>
              <a:ext uri="{FF2B5EF4-FFF2-40B4-BE49-F238E27FC236}">
                <a16:creationId xmlns:a16="http://schemas.microsoft.com/office/drawing/2014/main" id="{F467BA65-7C68-4AED-BC22-8BFE988580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51128" y="3524807"/>
            <a:ext cx="551282" cy="551282"/>
          </a:xfrm>
          <a:prstGeom prst="rect">
            <a:avLst/>
          </a:prstGeom>
        </p:spPr>
      </p:pic>
      <p:pic>
        <p:nvPicPr>
          <p:cNvPr id="42" name="Graphic 41" descr="Dorre boom">
            <a:extLst>
              <a:ext uri="{FF2B5EF4-FFF2-40B4-BE49-F238E27FC236}">
                <a16:creationId xmlns:a16="http://schemas.microsoft.com/office/drawing/2014/main" id="{3085FE8F-EDBF-49D6-9090-ACB9C1E6A0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54973" y="4545822"/>
            <a:ext cx="551282" cy="551282"/>
          </a:xfrm>
          <a:prstGeom prst="rect">
            <a:avLst/>
          </a:prstGeom>
        </p:spPr>
      </p:pic>
      <p:pic>
        <p:nvPicPr>
          <p:cNvPr id="43" name="Graphic 42" descr="Dorre boom">
            <a:extLst>
              <a:ext uri="{FF2B5EF4-FFF2-40B4-BE49-F238E27FC236}">
                <a16:creationId xmlns:a16="http://schemas.microsoft.com/office/drawing/2014/main" id="{86660A50-EC4A-44E8-BA00-88E166EBDD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13191" y="2776578"/>
            <a:ext cx="551282" cy="551282"/>
          </a:xfrm>
          <a:prstGeom prst="rect">
            <a:avLst/>
          </a:prstGeom>
        </p:spPr>
      </p:pic>
      <p:pic>
        <p:nvPicPr>
          <p:cNvPr id="44" name="Graphic 43" descr="Dorre boom">
            <a:extLst>
              <a:ext uri="{FF2B5EF4-FFF2-40B4-BE49-F238E27FC236}">
                <a16:creationId xmlns:a16="http://schemas.microsoft.com/office/drawing/2014/main" id="{63F001D6-5522-4C32-AA54-6AA9718103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03236" y="1215146"/>
            <a:ext cx="876631" cy="544381"/>
          </a:xfrm>
          <a:prstGeom prst="rect">
            <a:avLst/>
          </a:prstGeom>
        </p:spPr>
      </p:pic>
      <p:pic>
        <p:nvPicPr>
          <p:cNvPr id="46" name="Graphic 45" descr="Dorre boom">
            <a:extLst>
              <a:ext uri="{FF2B5EF4-FFF2-40B4-BE49-F238E27FC236}">
                <a16:creationId xmlns:a16="http://schemas.microsoft.com/office/drawing/2014/main" id="{B4E49349-0CA4-49AC-BC4D-3C79114D60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05796" y="3176396"/>
            <a:ext cx="404890" cy="404890"/>
          </a:xfrm>
          <a:prstGeom prst="rect">
            <a:avLst/>
          </a:prstGeom>
        </p:spPr>
      </p:pic>
      <p:pic>
        <p:nvPicPr>
          <p:cNvPr id="47" name="Graphic 46" descr="Dorre boom">
            <a:extLst>
              <a:ext uri="{FF2B5EF4-FFF2-40B4-BE49-F238E27FC236}">
                <a16:creationId xmlns:a16="http://schemas.microsoft.com/office/drawing/2014/main" id="{BA4A334C-D992-47F2-8AA6-16A90A0EC6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83553" y="3426468"/>
            <a:ext cx="551282" cy="551282"/>
          </a:xfrm>
          <a:prstGeom prst="rect">
            <a:avLst/>
          </a:prstGeom>
        </p:spPr>
      </p:pic>
      <p:pic>
        <p:nvPicPr>
          <p:cNvPr id="48" name="Graphic 47" descr="Dorre boom">
            <a:extLst>
              <a:ext uri="{FF2B5EF4-FFF2-40B4-BE49-F238E27FC236}">
                <a16:creationId xmlns:a16="http://schemas.microsoft.com/office/drawing/2014/main" id="{29BB9479-8BD5-4159-A712-9872DF6F77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517737" y="2089388"/>
            <a:ext cx="551282" cy="551282"/>
          </a:xfrm>
          <a:prstGeom prst="rect">
            <a:avLst/>
          </a:prstGeom>
        </p:spPr>
      </p:pic>
      <p:pic>
        <p:nvPicPr>
          <p:cNvPr id="49" name="Graphic 48" descr="Dorre boom">
            <a:extLst>
              <a:ext uri="{FF2B5EF4-FFF2-40B4-BE49-F238E27FC236}">
                <a16:creationId xmlns:a16="http://schemas.microsoft.com/office/drawing/2014/main" id="{594B6655-2DA6-44B1-BBEB-987B064D9C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630286" y="6169141"/>
            <a:ext cx="551282" cy="55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4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C7D7FC-5D99-3340-993A-CFA03105D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767C-C7C6-ED45-BD9A-853DC2007126}" type="datetime3">
              <a:rPr lang="en-US" sz="700" smtClean="0"/>
              <a:pPr/>
              <a:t>10 July 2020</a:t>
            </a:fld>
            <a:r>
              <a:rPr lang="en-US"/>
              <a:t>   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71DDCB-A118-2443-906D-6F3054AA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EFD3-70C6-DD48-988C-3F1B8380CB4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8893-9E9C-6942-B8CD-90E0BBCE1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presentatie: Titel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E5E277-955E-4769-ABE2-AEFC3687EA04}"/>
              </a:ext>
            </a:extLst>
          </p:cNvPr>
          <p:cNvSpPr txBox="1"/>
          <p:nvPr/>
        </p:nvSpPr>
        <p:spPr>
          <a:xfrm>
            <a:off x="1314771" y="519928"/>
            <a:ext cx="742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/>
              <a:t>Vervolg </a:t>
            </a:r>
            <a:endParaRPr lang="nl-NL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58966-D97D-472D-A30B-21F6D5F51764}"/>
              </a:ext>
            </a:extLst>
          </p:cNvPr>
          <p:cNvSpPr txBox="1"/>
          <p:nvPr/>
        </p:nvSpPr>
        <p:spPr>
          <a:xfrm>
            <a:off x="1258349" y="5545123"/>
            <a:ext cx="3011647" cy="469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DACFCBA-C2AF-4EB1-A988-1FCFB5AD78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5493520"/>
              </p:ext>
            </p:extLst>
          </p:nvPr>
        </p:nvGraphicFramePr>
        <p:xfrm>
          <a:off x="938921" y="1073628"/>
          <a:ext cx="10830292" cy="3193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A91B605-3CF7-4956-AC17-97DB81A934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3977166"/>
              </p:ext>
            </p:extLst>
          </p:nvPr>
        </p:nvGraphicFramePr>
        <p:xfrm>
          <a:off x="1884517" y="4704350"/>
          <a:ext cx="8682702" cy="1902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Tekstvak 12">
            <a:extLst>
              <a:ext uri="{FF2B5EF4-FFF2-40B4-BE49-F238E27FC236}">
                <a16:creationId xmlns:a16="http://schemas.microsoft.com/office/drawing/2014/main" id="{28D58D02-2BB0-4FB1-8B03-B9930D79F1FB}"/>
              </a:ext>
            </a:extLst>
          </p:cNvPr>
          <p:cNvSpPr txBox="1"/>
          <p:nvPr/>
        </p:nvSpPr>
        <p:spPr>
          <a:xfrm>
            <a:off x="4746492" y="1280444"/>
            <a:ext cx="3288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Kavelselectie stappen komende 18 maanden 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BA8D92EE-58A7-4570-804A-C8AAC6556819}"/>
              </a:ext>
            </a:extLst>
          </p:cNvPr>
          <p:cNvSpPr txBox="1"/>
          <p:nvPr/>
        </p:nvSpPr>
        <p:spPr>
          <a:xfrm>
            <a:off x="4746492" y="3839343"/>
            <a:ext cx="3215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Kavelorganisatie te ontwikkelen komende 18 maanden  </a:t>
            </a:r>
          </a:p>
        </p:txBody>
      </p:sp>
    </p:spTree>
    <p:extLst>
      <p:ext uri="{BB962C8B-B14F-4D97-AF65-F5344CB8AC3E}">
        <p14:creationId xmlns:p14="http://schemas.microsoft.com/office/powerpoint/2010/main" val="383715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ep 86">
            <a:extLst>
              <a:ext uri="{FF2B5EF4-FFF2-40B4-BE49-F238E27FC236}">
                <a16:creationId xmlns:a16="http://schemas.microsoft.com/office/drawing/2014/main" id="{29C168B5-C482-4D4E-8984-E7518A731526}"/>
              </a:ext>
            </a:extLst>
          </p:cNvPr>
          <p:cNvGrpSpPr/>
          <p:nvPr/>
        </p:nvGrpSpPr>
        <p:grpSpPr>
          <a:xfrm>
            <a:off x="205209" y="92389"/>
            <a:ext cx="11883902" cy="6566293"/>
            <a:chOff x="205209" y="92389"/>
            <a:chExt cx="11883902" cy="6566293"/>
          </a:xfrm>
        </p:grpSpPr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66ECDAB0-7B91-41AD-AA4D-BC9FC6387C0D}"/>
                </a:ext>
              </a:extLst>
            </p:cNvPr>
            <p:cNvSpPr txBox="1"/>
            <p:nvPr/>
          </p:nvSpPr>
          <p:spPr>
            <a:xfrm>
              <a:off x="6758299" y="4611611"/>
              <a:ext cx="2766176" cy="410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/>
                <a:t>Voorfinancieren en ontvangen rendement bij succes kavelplan</a:t>
              </a:r>
              <a:endParaRPr lang="en-US" sz="1200"/>
            </a:p>
          </p:txBody>
        </p: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91230DC9-3FD1-4382-A7EF-A08DF5252597}"/>
                </a:ext>
              </a:extLst>
            </p:cNvPr>
            <p:cNvSpPr txBox="1"/>
            <p:nvPr/>
          </p:nvSpPr>
          <p:spPr>
            <a:xfrm>
              <a:off x="5011028" y="4103980"/>
              <a:ext cx="2135633" cy="574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/>
                <a:t>Indienen kavelplan voor verkrijgen voorfinanciering en uitkeren bij succes kavelplan</a:t>
              </a:r>
              <a:endParaRPr lang="en-US" sz="1200"/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A5DB9494-8D3A-4D8C-9589-8A65BDB1C1E0}"/>
                </a:ext>
              </a:extLst>
            </p:cNvPr>
            <p:cNvSpPr txBox="1"/>
            <p:nvPr/>
          </p:nvSpPr>
          <p:spPr>
            <a:xfrm>
              <a:off x="1256405" y="1437195"/>
              <a:ext cx="1667720" cy="410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/>
                <a:t>Verstrekken data gezondheidsinterventie</a:t>
              </a:r>
              <a:endParaRPr lang="en-US" sz="1200" dirty="0"/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FAF4D463-5A86-40E9-A66B-1CD3410DD13B}"/>
                </a:ext>
              </a:extLst>
            </p:cNvPr>
            <p:cNvSpPr txBox="1"/>
            <p:nvPr/>
          </p:nvSpPr>
          <p:spPr>
            <a:xfrm>
              <a:off x="2322759" y="5413749"/>
              <a:ext cx="1480835" cy="739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/>
                <a:t>Data gezondheids-interventies afzetten tegen doelstelling</a:t>
              </a:r>
              <a:endParaRPr lang="en-US" sz="1200"/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6437E631-DCA8-4346-AC8E-77B53571756B}"/>
                </a:ext>
              </a:extLst>
            </p:cNvPr>
            <p:cNvSpPr txBox="1"/>
            <p:nvPr/>
          </p:nvSpPr>
          <p:spPr>
            <a:xfrm>
              <a:off x="1505141" y="3278777"/>
              <a:ext cx="1786714" cy="739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1200" dirty="0"/>
                <a:t>Hulp bij inrichting gezondheidsinterventie in samenwerking met lokaal operator team</a:t>
              </a:r>
              <a:endParaRPr lang="en-US" sz="1200" dirty="0"/>
            </a:p>
          </p:txBody>
        </p:sp>
        <p:sp>
          <p:nvSpPr>
            <p:cNvPr id="10" name="Rechthoek: afgeronde hoeken 9">
              <a:extLst>
                <a:ext uri="{FF2B5EF4-FFF2-40B4-BE49-F238E27FC236}">
                  <a16:creationId xmlns:a16="http://schemas.microsoft.com/office/drawing/2014/main" id="{B3293A49-A1FC-4AB1-AC24-299DB4AC7914}"/>
                </a:ext>
              </a:extLst>
            </p:cNvPr>
            <p:cNvSpPr/>
            <p:nvPr/>
          </p:nvSpPr>
          <p:spPr>
            <a:xfrm>
              <a:off x="3878027" y="5043365"/>
              <a:ext cx="2135633" cy="736344"/>
            </a:xfrm>
            <a:prstGeom prst="roundRect">
              <a:avLst/>
            </a:prstGeom>
            <a:solidFill>
              <a:srgbClr val="73C6EB"/>
            </a:solidFill>
            <a:ln>
              <a:solidFill>
                <a:srgbClr val="1C91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b="1" dirty="0">
                  <a:solidFill>
                    <a:schemeClr val="tx1"/>
                  </a:solidFill>
                </a:rPr>
                <a:t>Kavelmanager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 117">
              <a:extLst>
                <a:ext uri="{FF2B5EF4-FFF2-40B4-BE49-F238E27FC236}">
                  <a16:creationId xmlns:a16="http://schemas.microsoft.com/office/drawing/2014/main" id="{BE3CBBBC-C63F-444E-A897-A4041950BFB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557118" y="5418597"/>
              <a:ext cx="382108" cy="333528"/>
            </a:xfrm>
            <a:custGeom>
              <a:avLst/>
              <a:gdLst>
                <a:gd name="T0" fmla="*/ 29 w 51"/>
                <a:gd name="T1" fmla="*/ 28 h 47"/>
                <a:gd name="T2" fmla="*/ 31 w 51"/>
                <a:gd name="T3" fmla="*/ 33 h 47"/>
                <a:gd name="T4" fmla="*/ 26 w 51"/>
                <a:gd name="T5" fmla="*/ 38 h 47"/>
                <a:gd name="T6" fmla="*/ 20 w 51"/>
                <a:gd name="T7" fmla="*/ 40 h 47"/>
                <a:gd name="T8" fmla="*/ 14 w 51"/>
                <a:gd name="T9" fmla="*/ 40 h 47"/>
                <a:gd name="T10" fmla="*/ 8 w 51"/>
                <a:gd name="T11" fmla="*/ 38 h 47"/>
                <a:gd name="T12" fmla="*/ 3 w 51"/>
                <a:gd name="T13" fmla="*/ 33 h 47"/>
                <a:gd name="T14" fmla="*/ 4 w 51"/>
                <a:gd name="T15" fmla="*/ 28 h 47"/>
                <a:gd name="T16" fmla="*/ 0 w 51"/>
                <a:gd name="T17" fmla="*/ 21 h 47"/>
                <a:gd name="T18" fmla="*/ 5 w 51"/>
                <a:gd name="T19" fmla="*/ 18 h 47"/>
                <a:gd name="T20" fmla="*/ 3 w 51"/>
                <a:gd name="T21" fmla="*/ 14 h 47"/>
                <a:gd name="T22" fmla="*/ 11 w 51"/>
                <a:gd name="T23" fmla="*/ 12 h 47"/>
                <a:gd name="T24" fmla="*/ 14 w 51"/>
                <a:gd name="T25" fmla="*/ 7 h 47"/>
                <a:gd name="T26" fmla="*/ 21 w 51"/>
                <a:gd name="T27" fmla="*/ 11 h 47"/>
                <a:gd name="T28" fmla="*/ 27 w 51"/>
                <a:gd name="T29" fmla="*/ 10 h 47"/>
                <a:gd name="T30" fmla="*/ 31 w 51"/>
                <a:gd name="T31" fmla="*/ 15 h 47"/>
                <a:gd name="T32" fmla="*/ 33 w 51"/>
                <a:gd name="T33" fmla="*/ 21 h 47"/>
                <a:gd name="T34" fmla="*/ 17 w 51"/>
                <a:gd name="T35" fmla="*/ 17 h 47"/>
                <a:gd name="T36" fmla="*/ 24 w 51"/>
                <a:gd name="T37" fmla="*/ 24 h 47"/>
                <a:gd name="T38" fmla="*/ 47 w 51"/>
                <a:gd name="T39" fmla="*/ 13 h 47"/>
                <a:gd name="T40" fmla="*/ 48 w 51"/>
                <a:gd name="T41" fmla="*/ 18 h 47"/>
                <a:gd name="T42" fmla="*/ 41 w 51"/>
                <a:gd name="T43" fmla="*/ 17 h 47"/>
                <a:gd name="T44" fmla="*/ 34 w 51"/>
                <a:gd name="T45" fmla="*/ 18 h 47"/>
                <a:gd name="T46" fmla="*/ 35 w 51"/>
                <a:gd name="T47" fmla="*/ 13 h 47"/>
                <a:gd name="T48" fmla="*/ 35 w 51"/>
                <a:gd name="T49" fmla="*/ 7 h 47"/>
                <a:gd name="T50" fmla="*/ 34 w 51"/>
                <a:gd name="T51" fmla="*/ 2 h 47"/>
                <a:gd name="T52" fmla="*/ 41 w 51"/>
                <a:gd name="T53" fmla="*/ 3 h 47"/>
                <a:gd name="T54" fmla="*/ 44 w 51"/>
                <a:gd name="T55" fmla="*/ 0 h 47"/>
                <a:gd name="T56" fmla="*/ 46 w 51"/>
                <a:gd name="T57" fmla="*/ 6 h 47"/>
                <a:gd name="T58" fmla="*/ 51 w 51"/>
                <a:gd name="T59" fmla="*/ 12 h 47"/>
                <a:gd name="T60" fmla="*/ 46 w 51"/>
                <a:gd name="T61" fmla="*/ 42 h 47"/>
                <a:gd name="T62" fmla="*/ 44 w 51"/>
                <a:gd name="T63" fmla="*/ 47 h 47"/>
                <a:gd name="T64" fmla="*/ 40 w 51"/>
                <a:gd name="T65" fmla="*/ 44 h 47"/>
                <a:gd name="T66" fmla="*/ 34 w 51"/>
                <a:gd name="T67" fmla="*/ 45 h 47"/>
                <a:gd name="T68" fmla="*/ 31 w 51"/>
                <a:gd name="T69" fmla="*/ 39 h 47"/>
                <a:gd name="T70" fmla="*/ 35 w 51"/>
                <a:gd name="T71" fmla="*/ 33 h 47"/>
                <a:gd name="T72" fmla="*/ 37 w 51"/>
                <a:gd name="T73" fmla="*/ 28 h 47"/>
                <a:gd name="T74" fmla="*/ 42 w 51"/>
                <a:gd name="T75" fmla="*/ 31 h 47"/>
                <a:gd name="T76" fmla="*/ 48 w 51"/>
                <a:gd name="T77" fmla="*/ 30 h 47"/>
                <a:gd name="T78" fmla="*/ 47 w 51"/>
                <a:gd name="T79" fmla="*/ 35 h 47"/>
                <a:gd name="T80" fmla="*/ 41 w 51"/>
                <a:gd name="T81" fmla="*/ 7 h 47"/>
                <a:gd name="T82" fmla="*/ 44 w 51"/>
                <a:gd name="T83" fmla="*/ 10 h 47"/>
                <a:gd name="T84" fmla="*/ 37 w 51"/>
                <a:gd name="T85" fmla="*/ 38 h 47"/>
                <a:gd name="T86" fmla="*/ 41 w 51"/>
                <a:gd name="T87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1" h="47">
                  <a:moveTo>
                    <a:pt x="34" y="26"/>
                  </a:moveTo>
                  <a:cubicBezTo>
                    <a:pt x="34" y="27"/>
                    <a:pt x="34" y="27"/>
                    <a:pt x="33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9"/>
                    <a:pt x="29" y="29"/>
                    <a:pt x="28" y="30"/>
                  </a:cubicBezTo>
                  <a:cubicBezTo>
                    <a:pt x="29" y="31"/>
                    <a:pt x="30" y="32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0" y="35"/>
                    <a:pt x="27" y="38"/>
                    <a:pt x="27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2" y="36"/>
                    <a:pt x="22" y="36"/>
                    <a:pt x="21" y="36"/>
                  </a:cubicBezTo>
                  <a:cubicBezTo>
                    <a:pt x="21" y="38"/>
                    <a:pt x="21" y="39"/>
                    <a:pt x="20" y="40"/>
                  </a:cubicBezTo>
                  <a:cubicBezTo>
                    <a:pt x="20" y="41"/>
                    <a:pt x="20" y="41"/>
                    <a:pt x="19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2" y="36"/>
                    <a:pt x="12" y="36"/>
                    <a:pt x="11" y="3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7"/>
                    <a:pt x="3" y="34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5" y="28"/>
                    <a:pt x="4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8"/>
                  </a:cubicBezTo>
                  <a:cubicBezTo>
                    <a:pt x="5" y="17"/>
                    <a:pt x="4" y="16"/>
                    <a:pt x="3" y="15"/>
                  </a:cubicBezTo>
                  <a:cubicBezTo>
                    <a:pt x="3" y="15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7" y="10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3" y="11"/>
                  </a:cubicBezTo>
                  <a:cubicBezTo>
                    <a:pt x="13" y="10"/>
                    <a:pt x="13" y="9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2"/>
                    <a:pt x="22" y="12"/>
                    <a:pt x="23" y="12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8" y="11"/>
                    <a:pt x="31" y="13"/>
                    <a:pt x="31" y="14"/>
                  </a:cubicBezTo>
                  <a:cubicBezTo>
                    <a:pt x="31" y="14"/>
                    <a:pt x="31" y="15"/>
                    <a:pt x="31" y="15"/>
                  </a:cubicBezTo>
                  <a:cubicBezTo>
                    <a:pt x="30" y="16"/>
                    <a:pt x="29" y="17"/>
                    <a:pt x="28" y="18"/>
                  </a:cubicBezTo>
                  <a:cubicBezTo>
                    <a:pt x="29" y="19"/>
                    <a:pt x="29" y="19"/>
                    <a:pt x="29" y="2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1"/>
                    <a:pt x="34" y="21"/>
                    <a:pt x="34" y="21"/>
                  </a:cubicBezTo>
                  <a:lnTo>
                    <a:pt x="34" y="26"/>
                  </a:lnTo>
                  <a:close/>
                  <a:moveTo>
                    <a:pt x="17" y="17"/>
                  </a:moveTo>
                  <a:cubicBezTo>
                    <a:pt x="13" y="17"/>
                    <a:pt x="10" y="20"/>
                    <a:pt x="10" y="24"/>
                  </a:cubicBezTo>
                  <a:cubicBezTo>
                    <a:pt x="10" y="28"/>
                    <a:pt x="13" y="31"/>
                    <a:pt x="17" y="31"/>
                  </a:cubicBezTo>
                  <a:cubicBezTo>
                    <a:pt x="21" y="31"/>
                    <a:pt x="24" y="28"/>
                    <a:pt x="24" y="24"/>
                  </a:cubicBezTo>
                  <a:cubicBezTo>
                    <a:pt x="24" y="20"/>
                    <a:pt x="21" y="17"/>
                    <a:pt x="17" y="17"/>
                  </a:cubicBezTo>
                  <a:close/>
                  <a:moveTo>
                    <a:pt x="51" y="12"/>
                  </a:moveTo>
                  <a:cubicBezTo>
                    <a:pt x="51" y="12"/>
                    <a:pt x="48" y="13"/>
                    <a:pt x="47" y="13"/>
                  </a:cubicBezTo>
                  <a:cubicBezTo>
                    <a:pt x="47" y="13"/>
                    <a:pt x="47" y="14"/>
                    <a:pt x="46" y="14"/>
                  </a:cubicBezTo>
                  <a:cubicBezTo>
                    <a:pt x="47" y="15"/>
                    <a:pt x="48" y="17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7" y="18"/>
                    <a:pt x="44" y="20"/>
                    <a:pt x="44" y="20"/>
                  </a:cubicBezTo>
                  <a:cubicBezTo>
                    <a:pt x="44" y="20"/>
                    <a:pt x="42" y="17"/>
                    <a:pt x="42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0" y="17"/>
                    <a:pt x="40" y="17"/>
                  </a:cubicBezTo>
                  <a:cubicBezTo>
                    <a:pt x="40" y="17"/>
                    <a:pt x="38" y="20"/>
                    <a:pt x="37" y="20"/>
                  </a:cubicBezTo>
                  <a:cubicBezTo>
                    <a:pt x="37" y="20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5" y="15"/>
                    <a:pt x="35" y="14"/>
                  </a:cubicBezTo>
                  <a:cubicBezTo>
                    <a:pt x="35" y="14"/>
                    <a:pt x="35" y="13"/>
                    <a:pt x="35" y="13"/>
                  </a:cubicBezTo>
                  <a:cubicBezTo>
                    <a:pt x="34" y="13"/>
                    <a:pt x="31" y="12"/>
                    <a:pt x="31" y="12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4" y="7"/>
                    <a:pt x="35" y="7"/>
                  </a:cubicBezTo>
                  <a:cubicBezTo>
                    <a:pt x="35" y="7"/>
                    <a:pt x="35" y="6"/>
                    <a:pt x="35" y="6"/>
                  </a:cubicBezTo>
                  <a:cubicBezTo>
                    <a:pt x="35" y="5"/>
                    <a:pt x="34" y="3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7" y="0"/>
                    <a:pt x="37" y="0"/>
                  </a:cubicBezTo>
                  <a:cubicBezTo>
                    <a:pt x="38" y="0"/>
                    <a:pt x="40" y="3"/>
                    <a:pt x="40" y="3"/>
                  </a:cubicBezTo>
                  <a:cubicBezTo>
                    <a:pt x="40" y="3"/>
                    <a:pt x="41" y="3"/>
                    <a:pt x="41" y="3"/>
                  </a:cubicBezTo>
                  <a:cubicBezTo>
                    <a:pt x="41" y="3"/>
                    <a:pt x="41" y="3"/>
                    <a:pt x="42" y="3"/>
                  </a:cubicBezTo>
                  <a:cubicBezTo>
                    <a:pt x="42" y="2"/>
                    <a:pt x="43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7" y="2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3"/>
                    <a:pt x="47" y="5"/>
                    <a:pt x="46" y="6"/>
                  </a:cubicBezTo>
                  <a:cubicBezTo>
                    <a:pt x="47" y="6"/>
                    <a:pt x="47" y="7"/>
                    <a:pt x="47" y="7"/>
                  </a:cubicBezTo>
                  <a:cubicBezTo>
                    <a:pt x="48" y="7"/>
                    <a:pt x="51" y="8"/>
                    <a:pt x="51" y="8"/>
                  </a:cubicBezTo>
                  <a:lnTo>
                    <a:pt x="51" y="12"/>
                  </a:lnTo>
                  <a:close/>
                  <a:moveTo>
                    <a:pt x="51" y="39"/>
                  </a:moveTo>
                  <a:cubicBezTo>
                    <a:pt x="51" y="40"/>
                    <a:pt x="48" y="40"/>
                    <a:pt x="47" y="40"/>
                  </a:cubicBezTo>
                  <a:cubicBezTo>
                    <a:pt x="47" y="41"/>
                    <a:pt x="47" y="41"/>
                    <a:pt x="46" y="42"/>
                  </a:cubicBezTo>
                  <a:cubicBezTo>
                    <a:pt x="47" y="42"/>
                    <a:pt x="48" y="45"/>
                    <a:pt x="48" y="45"/>
                  </a:cubicBezTo>
                  <a:cubicBezTo>
                    <a:pt x="48" y="45"/>
                    <a:pt x="48" y="46"/>
                    <a:pt x="48" y="46"/>
                  </a:cubicBezTo>
                  <a:cubicBezTo>
                    <a:pt x="47" y="46"/>
                    <a:pt x="44" y="47"/>
                    <a:pt x="44" y="47"/>
                  </a:cubicBezTo>
                  <a:cubicBezTo>
                    <a:pt x="44" y="47"/>
                    <a:pt x="42" y="45"/>
                    <a:pt x="42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0" y="44"/>
                    <a:pt x="40" y="44"/>
                  </a:cubicBezTo>
                  <a:cubicBezTo>
                    <a:pt x="40" y="45"/>
                    <a:pt x="38" y="47"/>
                    <a:pt x="37" y="47"/>
                  </a:cubicBezTo>
                  <a:cubicBezTo>
                    <a:pt x="37" y="47"/>
                    <a:pt x="34" y="46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4" y="45"/>
                    <a:pt x="35" y="42"/>
                    <a:pt x="35" y="42"/>
                  </a:cubicBezTo>
                  <a:cubicBezTo>
                    <a:pt x="35" y="41"/>
                    <a:pt x="35" y="41"/>
                    <a:pt x="35" y="40"/>
                  </a:cubicBezTo>
                  <a:cubicBezTo>
                    <a:pt x="34" y="40"/>
                    <a:pt x="31" y="40"/>
                    <a:pt x="31" y="39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5"/>
                    <a:pt x="34" y="35"/>
                    <a:pt x="35" y="35"/>
                  </a:cubicBezTo>
                  <a:cubicBezTo>
                    <a:pt x="35" y="34"/>
                    <a:pt x="35" y="34"/>
                    <a:pt x="35" y="33"/>
                  </a:cubicBezTo>
                  <a:cubicBezTo>
                    <a:pt x="35" y="33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9"/>
                    <a:pt x="37" y="28"/>
                    <a:pt x="37" y="28"/>
                  </a:cubicBezTo>
                  <a:cubicBezTo>
                    <a:pt x="38" y="28"/>
                    <a:pt x="40" y="30"/>
                    <a:pt x="40" y="31"/>
                  </a:cubicBezTo>
                  <a:cubicBezTo>
                    <a:pt x="40" y="31"/>
                    <a:pt x="41" y="31"/>
                    <a:pt x="41" y="31"/>
                  </a:cubicBezTo>
                  <a:cubicBezTo>
                    <a:pt x="41" y="31"/>
                    <a:pt x="41" y="31"/>
                    <a:pt x="42" y="31"/>
                  </a:cubicBezTo>
                  <a:cubicBezTo>
                    <a:pt x="42" y="30"/>
                    <a:pt x="43" y="29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7" y="29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7" y="33"/>
                    <a:pt x="46" y="33"/>
                  </a:cubicBezTo>
                  <a:cubicBezTo>
                    <a:pt x="47" y="34"/>
                    <a:pt x="47" y="34"/>
                    <a:pt x="47" y="35"/>
                  </a:cubicBezTo>
                  <a:cubicBezTo>
                    <a:pt x="48" y="35"/>
                    <a:pt x="51" y="35"/>
                    <a:pt x="51" y="36"/>
                  </a:cubicBezTo>
                  <a:lnTo>
                    <a:pt x="51" y="39"/>
                  </a:lnTo>
                  <a:close/>
                  <a:moveTo>
                    <a:pt x="41" y="7"/>
                  </a:moveTo>
                  <a:cubicBezTo>
                    <a:pt x="39" y="7"/>
                    <a:pt x="37" y="8"/>
                    <a:pt x="37" y="10"/>
                  </a:cubicBezTo>
                  <a:cubicBezTo>
                    <a:pt x="37" y="12"/>
                    <a:pt x="39" y="14"/>
                    <a:pt x="41" y="14"/>
                  </a:cubicBezTo>
                  <a:cubicBezTo>
                    <a:pt x="43" y="14"/>
                    <a:pt x="44" y="12"/>
                    <a:pt x="44" y="10"/>
                  </a:cubicBezTo>
                  <a:cubicBezTo>
                    <a:pt x="44" y="8"/>
                    <a:pt x="43" y="7"/>
                    <a:pt x="41" y="7"/>
                  </a:cubicBezTo>
                  <a:close/>
                  <a:moveTo>
                    <a:pt x="41" y="34"/>
                  </a:moveTo>
                  <a:cubicBezTo>
                    <a:pt x="39" y="34"/>
                    <a:pt x="37" y="36"/>
                    <a:pt x="37" y="38"/>
                  </a:cubicBezTo>
                  <a:cubicBezTo>
                    <a:pt x="37" y="39"/>
                    <a:pt x="39" y="41"/>
                    <a:pt x="41" y="41"/>
                  </a:cubicBezTo>
                  <a:cubicBezTo>
                    <a:pt x="43" y="41"/>
                    <a:pt x="44" y="39"/>
                    <a:pt x="44" y="38"/>
                  </a:cubicBezTo>
                  <a:cubicBezTo>
                    <a:pt x="44" y="36"/>
                    <a:pt x="43" y="34"/>
                    <a:pt x="41" y="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/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49B1B255-4486-4AC9-80A0-180445E4DE88}"/>
                </a:ext>
              </a:extLst>
            </p:cNvPr>
            <p:cNvSpPr/>
            <p:nvPr/>
          </p:nvSpPr>
          <p:spPr>
            <a:xfrm>
              <a:off x="3483102" y="4727554"/>
              <a:ext cx="1128835" cy="544254"/>
            </a:xfrm>
            <a:prstGeom prst="ellipse">
              <a:avLst/>
            </a:prstGeom>
            <a:solidFill>
              <a:srgbClr val="F5C9B1"/>
            </a:solidFill>
            <a:ln>
              <a:solidFill>
                <a:srgbClr val="E573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</a:rPr>
                <a:t>HealthKIC</a:t>
              </a: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BFE6B39D-318E-44B6-BFA0-78A244A44EFE}"/>
                </a:ext>
              </a:extLst>
            </p:cNvPr>
            <p:cNvGrpSpPr/>
            <p:nvPr/>
          </p:nvGrpSpPr>
          <p:grpSpPr>
            <a:xfrm>
              <a:off x="3873100" y="3220347"/>
              <a:ext cx="2135633" cy="736344"/>
              <a:chOff x="9742059" y="4489270"/>
              <a:chExt cx="3236907" cy="1269007"/>
            </a:xfrm>
            <a:solidFill>
              <a:srgbClr val="E57334"/>
            </a:solidFill>
          </p:grpSpPr>
          <p:sp>
            <p:nvSpPr>
              <p:cNvPr id="14" name="Rechthoek: afgeronde hoeken 13">
                <a:extLst>
                  <a:ext uri="{FF2B5EF4-FFF2-40B4-BE49-F238E27FC236}">
                    <a16:creationId xmlns:a16="http://schemas.microsoft.com/office/drawing/2014/main" id="{11C2135E-2236-48C9-9DEB-FA1DCE22CA51}"/>
                  </a:ext>
                </a:extLst>
              </p:cNvPr>
              <p:cNvSpPr/>
              <p:nvPr/>
            </p:nvSpPr>
            <p:spPr>
              <a:xfrm>
                <a:off x="9742059" y="4489270"/>
                <a:ext cx="3236907" cy="1269007"/>
              </a:xfrm>
              <a:prstGeom prst="roundRect">
                <a:avLst/>
              </a:prstGeom>
              <a:grpFill/>
              <a:ln>
                <a:solidFill>
                  <a:srgbClr val="B14E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400" b="1" dirty="0"/>
                  <a:t>Integrator</a:t>
                </a:r>
                <a:endParaRPr lang="en-US" sz="1400" b="1" dirty="0"/>
              </a:p>
            </p:txBody>
          </p:sp>
          <p:sp>
            <p:nvSpPr>
              <p:cNvPr id="15" name="Freeform 267">
                <a:extLst>
                  <a:ext uri="{FF2B5EF4-FFF2-40B4-BE49-F238E27FC236}">
                    <a16:creationId xmlns:a16="http://schemas.microsoft.com/office/drawing/2014/main" id="{520626A6-63BA-460C-87A3-E7E4571486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76866" y="5066631"/>
                <a:ext cx="384597" cy="541015"/>
              </a:xfrm>
              <a:custGeom>
                <a:avLst/>
                <a:gdLst>
                  <a:gd name="T0" fmla="*/ 25 w 28"/>
                  <a:gd name="T1" fmla="*/ 20 h 42"/>
                  <a:gd name="T2" fmla="*/ 20 w 28"/>
                  <a:gd name="T3" fmla="*/ 27 h 42"/>
                  <a:gd name="T4" fmla="*/ 22 w 28"/>
                  <a:gd name="T5" fmla="*/ 30 h 42"/>
                  <a:gd name="T6" fmla="*/ 21 w 28"/>
                  <a:gd name="T7" fmla="*/ 31 h 42"/>
                  <a:gd name="T8" fmla="*/ 22 w 28"/>
                  <a:gd name="T9" fmla="*/ 33 h 42"/>
                  <a:gd name="T10" fmla="*/ 20 w 28"/>
                  <a:gd name="T11" fmla="*/ 35 h 42"/>
                  <a:gd name="T12" fmla="*/ 21 w 28"/>
                  <a:gd name="T13" fmla="*/ 36 h 42"/>
                  <a:gd name="T14" fmla="*/ 18 w 28"/>
                  <a:gd name="T15" fmla="*/ 39 h 42"/>
                  <a:gd name="T16" fmla="*/ 14 w 28"/>
                  <a:gd name="T17" fmla="*/ 42 h 42"/>
                  <a:gd name="T18" fmla="*/ 10 w 28"/>
                  <a:gd name="T19" fmla="*/ 39 h 42"/>
                  <a:gd name="T20" fmla="*/ 7 w 28"/>
                  <a:gd name="T21" fmla="*/ 36 h 42"/>
                  <a:gd name="T22" fmla="*/ 7 w 28"/>
                  <a:gd name="T23" fmla="*/ 35 h 42"/>
                  <a:gd name="T24" fmla="*/ 6 w 28"/>
                  <a:gd name="T25" fmla="*/ 33 h 42"/>
                  <a:gd name="T26" fmla="*/ 7 w 28"/>
                  <a:gd name="T27" fmla="*/ 31 h 42"/>
                  <a:gd name="T28" fmla="*/ 6 w 28"/>
                  <a:gd name="T29" fmla="*/ 30 h 42"/>
                  <a:gd name="T30" fmla="*/ 7 w 28"/>
                  <a:gd name="T31" fmla="*/ 27 h 42"/>
                  <a:gd name="T32" fmla="*/ 3 w 28"/>
                  <a:gd name="T33" fmla="*/ 20 h 42"/>
                  <a:gd name="T34" fmla="*/ 0 w 28"/>
                  <a:gd name="T35" fmla="*/ 12 h 42"/>
                  <a:gd name="T36" fmla="*/ 14 w 28"/>
                  <a:gd name="T37" fmla="*/ 0 h 42"/>
                  <a:gd name="T38" fmla="*/ 28 w 28"/>
                  <a:gd name="T39" fmla="*/ 12 h 42"/>
                  <a:gd name="T40" fmla="*/ 25 w 28"/>
                  <a:gd name="T41" fmla="*/ 20 h 42"/>
                  <a:gd name="T42" fmla="*/ 14 w 28"/>
                  <a:gd name="T43" fmla="*/ 4 h 42"/>
                  <a:gd name="T44" fmla="*/ 4 w 28"/>
                  <a:gd name="T45" fmla="*/ 12 h 42"/>
                  <a:gd name="T46" fmla="*/ 5 w 28"/>
                  <a:gd name="T47" fmla="*/ 17 h 42"/>
                  <a:gd name="T48" fmla="*/ 7 w 28"/>
                  <a:gd name="T49" fmla="*/ 19 h 42"/>
                  <a:gd name="T50" fmla="*/ 11 w 28"/>
                  <a:gd name="T51" fmla="*/ 27 h 42"/>
                  <a:gd name="T52" fmla="*/ 17 w 28"/>
                  <a:gd name="T53" fmla="*/ 27 h 42"/>
                  <a:gd name="T54" fmla="*/ 21 w 28"/>
                  <a:gd name="T55" fmla="*/ 19 h 42"/>
                  <a:gd name="T56" fmla="*/ 22 w 28"/>
                  <a:gd name="T57" fmla="*/ 17 h 42"/>
                  <a:gd name="T58" fmla="*/ 24 w 28"/>
                  <a:gd name="T59" fmla="*/ 12 h 42"/>
                  <a:gd name="T60" fmla="*/ 14 w 28"/>
                  <a:gd name="T61" fmla="*/ 4 h 42"/>
                  <a:gd name="T62" fmla="*/ 19 w 28"/>
                  <a:gd name="T63" fmla="*/ 13 h 42"/>
                  <a:gd name="T64" fmla="*/ 18 w 28"/>
                  <a:gd name="T65" fmla="*/ 12 h 42"/>
                  <a:gd name="T66" fmla="*/ 14 w 28"/>
                  <a:gd name="T67" fmla="*/ 10 h 42"/>
                  <a:gd name="T68" fmla="*/ 13 w 28"/>
                  <a:gd name="T69" fmla="*/ 9 h 42"/>
                  <a:gd name="T70" fmla="*/ 14 w 28"/>
                  <a:gd name="T71" fmla="*/ 8 h 42"/>
                  <a:gd name="T72" fmla="*/ 20 w 28"/>
                  <a:gd name="T73" fmla="*/ 12 h 42"/>
                  <a:gd name="T74" fmla="*/ 19 w 28"/>
                  <a:gd name="T75" fmla="*/ 1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" h="42">
                    <a:moveTo>
                      <a:pt x="25" y="20"/>
                    </a:moveTo>
                    <a:cubicBezTo>
                      <a:pt x="23" y="22"/>
                      <a:pt x="21" y="25"/>
                      <a:pt x="20" y="27"/>
                    </a:cubicBezTo>
                    <a:cubicBezTo>
                      <a:pt x="21" y="28"/>
                      <a:pt x="22" y="29"/>
                      <a:pt x="22" y="30"/>
                    </a:cubicBezTo>
                    <a:cubicBezTo>
                      <a:pt x="22" y="30"/>
                      <a:pt x="21" y="31"/>
                      <a:pt x="21" y="31"/>
                    </a:cubicBezTo>
                    <a:cubicBezTo>
                      <a:pt x="21" y="32"/>
                      <a:pt x="22" y="32"/>
                      <a:pt x="22" y="33"/>
                    </a:cubicBezTo>
                    <a:cubicBezTo>
                      <a:pt x="22" y="34"/>
                      <a:pt x="21" y="35"/>
                      <a:pt x="20" y="35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8"/>
                      <a:pt x="19" y="39"/>
                      <a:pt x="18" y="39"/>
                    </a:cubicBezTo>
                    <a:cubicBezTo>
                      <a:pt x="17" y="41"/>
                      <a:pt x="16" y="42"/>
                      <a:pt x="14" y="42"/>
                    </a:cubicBezTo>
                    <a:cubicBezTo>
                      <a:pt x="12" y="42"/>
                      <a:pt x="11" y="41"/>
                      <a:pt x="10" y="39"/>
                    </a:cubicBezTo>
                    <a:cubicBezTo>
                      <a:pt x="8" y="39"/>
                      <a:pt x="7" y="38"/>
                      <a:pt x="7" y="36"/>
                    </a:cubicBezTo>
                    <a:cubicBezTo>
                      <a:pt x="7" y="36"/>
                      <a:pt x="7" y="36"/>
                      <a:pt x="7" y="35"/>
                    </a:cubicBezTo>
                    <a:cubicBezTo>
                      <a:pt x="7" y="35"/>
                      <a:pt x="6" y="34"/>
                      <a:pt x="6" y="33"/>
                    </a:cubicBezTo>
                    <a:cubicBezTo>
                      <a:pt x="6" y="32"/>
                      <a:pt x="6" y="32"/>
                      <a:pt x="7" y="31"/>
                    </a:cubicBezTo>
                    <a:cubicBezTo>
                      <a:pt x="6" y="31"/>
                      <a:pt x="6" y="30"/>
                      <a:pt x="6" y="30"/>
                    </a:cubicBezTo>
                    <a:cubicBezTo>
                      <a:pt x="6" y="29"/>
                      <a:pt x="7" y="28"/>
                      <a:pt x="7" y="27"/>
                    </a:cubicBezTo>
                    <a:cubicBezTo>
                      <a:pt x="7" y="25"/>
                      <a:pt x="5" y="22"/>
                      <a:pt x="3" y="20"/>
                    </a:cubicBezTo>
                    <a:cubicBezTo>
                      <a:pt x="1" y="18"/>
                      <a:pt x="0" y="15"/>
                      <a:pt x="0" y="12"/>
                    </a:cubicBezTo>
                    <a:cubicBezTo>
                      <a:pt x="0" y="5"/>
                      <a:pt x="7" y="0"/>
                      <a:pt x="14" y="0"/>
                    </a:cubicBezTo>
                    <a:cubicBezTo>
                      <a:pt x="21" y="0"/>
                      <a:pt x="28" y="5"/>
                      <a:pt x="28" y="12"/>
                    </a:cubicBezTo>
                    <a:cubicBezTo>
                      <a:pt x="28" y="15"/>
                      <a:pt x="27" y="18"/>
                      <a:pt x="25" y="20"/>
                    </a:cubicBezTo>
                    <a:close/>
                    <a:moveTo>
                      <a:pt x="14" y="4"/>
                    </a:moveTo>
                    <a:cubicBezTo>
                      <a:pt x="9" y="4"/>
                      <a:pt x="4" y="7"/>
                      <a:pt x="4" y="12"/>
                    </a:cubicBezTo>
                    <a:cubicBezTo>
                      <a:pt x="4" y="14"/>
                      <a:pt x="4" y="16"/>
                      <a:pt x="5" y="17"/>
                    </a:cubicBezTo>
                    <a:cubicBezTo>
                      <a:pt x="6" y="18"/>
                      <a:pt x="7" y="18"/>
                      <a:pt x="7" y="19"/>
                    </a:cubicBezTo>
                    <a:cubicBezTo>
                      <a:pt x="9" y="21"/>
                      <a:pt x="11" y="24"/>
                      <a:pt x="11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4"/>
                      <a:pt x="19" y="21"/>
                      <a:pt x="21" y="19"/>
                    </a:cubicBezTo>
                    <a:cubicBezTo>
                      <a:pt x="21" y="18"/>
                      <a:pt x="22" y="18"/>
                      <a:pt x="22" y="17"/>
                    </a:cubicBezTo>
                    <a:cubicBezTo>
                      <a:pt x="24" y="16"/>
                      <a:pt x="24" y="14"/>
                      <a:pt x="24" y="12"/>
                    </a:cubicBezTo>
                    <a:cubicBezTo>
                      <a:pt x="24" y="7"/>
                      <a:pt x="19" y="4"/>
                      <a:pt x="14" y="4"/>
                    </a:cubicBezTo>
                    <a:close/>
                    <a:moveTo>
                      <a:pt x="19" y="13"/>
                    </a:moveTo>
                    <a:cubicBezTo>
                      <a:pt x="19" y="13"/>
                      <a:pt x="18" y="13"/>
                      <a:pt x="18" y="12"/>
                    </a:cubicBezTo>
                    <a:cubicBezTo>
                      <a:pt x="18" y="11"/>
                      <a:pt x="15" y="10"/>
                      <a:pt x="14" y="10"/>
                    </a:cubicBezTo>
                    <a:cubicBezTo>
                      <a:pt x="13" y="10"/>
                      <a:pt x="13" y="10"/>
                      <a:pt x="13" y="9"/>
                    </a:cubicBezTo>
                    <a:cubicBezTo>
                      <a:pt x="13" y="9"/>
                      <a:pt x="13" y="8"/>
                      <a:pt x="14" y="8"/>
                    </a:cubicBezTo>
                    <a:cubicBezTo>
                      <a:pt x="16" y="8"/>
                      <a:pt x="20" y="10"/>
                      <a:pt x="20" y="12"/>
                    </a:cubicBezTo>
                    <a:cubicBezTo>
                      <a:pt x="20" y="13"/>
                      <a:pt x="20" y="13"/>
                      <a:pt x="19" y="1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txBody>
              <a:bodyPr vert="horz" wrap="square" lIns="71322" tIns="35661" rIns="71322" bIns="3566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</p:grp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5D798FE5-C651-4E40-A9C2-7D26A30A96DE}"/>
                </a:ext>
              </a:extLst>
            </p:cNvPr>
            <p:cNvGrpSpPr/>
            <p:nvPr/>
          </p:nvGrpSpPr>
          <p:grpSpPr>
            <a:xfrm>
              <a:off x="205209" y="5041027"/>
              <a:ext cx="2135633" cy="736344"/>
              <a:chOff x="9644504" y="5193128"/>
              <a:chExt cx="2520000" cy="828000"/>
            </a:xfrm>
            <a:solidFill>
              <a:srgbClr val="73C6EB"/>
            </a:solidFill>
          </p:grpSpPr>
          <p:sp>
            <p:nvSpPr>
              <p:cNvPr id="17" name="Rechthoek: afgeronde hoeken 16">
                <a:extLst>
                  <a:ext uri="{FF2B5EF4-FFF2-40B4-BE49-F238E27FC236}">
                    <a16:creationId xmlns:a16="http://schemas.microsoft.com/office/drawing/2014/main" id="{72120E8E-DD37-479C-91EE-C3520D6F309C}"/>
                  </a:ext>
                </a:extLst>
              </p:cNvPr>
              <p:cNvSpPr/>
              <p:nvPr/>
            </p:nvSpPr>
            <p:spPr>
              <a:xfrm>
                <a:off x="9644504" y="5193128"/>
                <a:ext cx="2520000" cy="828000"/>
              </a:xfrm>
              <a:prstGeom prst="roundRect">
                <a:avLst/>
              </a:prstGeom>
              <a:grpFill/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400" b="1">
                    <a:solidFill>
                      <a:schemeClr val="tx1"/>
                    </a:solidFill>
                  </a:rPr>
                  <a:t>Monitoring</a:t>
                </a:r>
                <a:endParaRPr lang="en-US" sz="1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eeform 379">
                <a:extLst>
                  <a:ext uri="{FF2B5EF4-FFF2-40B4-BE49-F238E27FC236}">
                    <a16:creationId xmlns:a16="http://schemas.microsoft.com/office/drawing/2014/main" id="{CD35B9F6-2E6C-4170-8C3D-BEF652E68D0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1563422" y="5490566"/>
                <a:ext cx="519214" cy="437635"/>
              </a:xfrm>
              <a:custGeom>
                <a:avLst/>
                <a:gdLst>
                  <a:gd name="T0" fmla="*/ 7 w 48"/>
                  <a:gd name="T1" fmla="*/ 41 h 41"/>
                  <a:gd name="T2" fmla="*/ 6 w 48"/>
                  <a:gd name="T3" fmla="*/ 41 h 41"/>
                  <a:gd name="T4" fmla="*/ 1 w 48"/>
                  <a:gd name="T5" fmla="*/ 41 h 41"/>
                  <a:gd name="T6" fmla="*/ 0 w 48"/>
                  <a:gd name="T7" fmla="*/ 41 h 41"/>
                  <a:gd name="T8" fmla="*/ 0 w 48"/>
                  <a:gd name="T9" fmla="*/ 35 h 41"/>
                  <a:gd name="T10" fmla="*/ 1 w 48"/>
                  <a:gd name="T11" fmla="*/ 35 h 41"/>
                  <a:gd name="T12" fmla="*/ 6 w 48"/>
                  <a:gd name="T13" fmla="*/ 35 h 41"/>
                  <a:gd name="T14" fmla="*/ 7 w 48"/>
                  <a:gd name="T15" fmla="*/ 35 h 41"/>
                  <a:gd name="T16" fmla="*/ 7 w 48"/>
                  <a:gd name="T17" fmla="*/ 41 h 41"/>
                  <a:gd name="T18" fmla="*/ 17 w 48"/>
                  <a:gd name="T19" fmla="*/ 41 h 41"/>
                  <a:gd name="T20" fmla="*/ 17 w 48"/>
                  <a:gd name="T21" fmla="*/ 41 h 41"/>
                  <a:gd name="T22" fmla="*/ 11 w 48"/>
                  <a:gd name="T23" fmla="*/ 41 h 41"/>
                  <a:gd name="T24" fmla="*/ 11 w 48"/>
                  <a:gd name="T25" fmla="*/ 41 h 41"/>
                  <a:gd name="T26" fmla="*/ 11 w 48"/>
                  <a:gd name="T27" fmla="*/ 32 h 41"/>
                  <a:gd name="T28" fmla="*/ 11 w 48"/>
                  <a:gd name="T29" fmla="*/ 31 h 41"/>
                  <a:gd name="T30" fmla="*/ 17 w 48"/>
                  <a:gd name="T31" fmla="*/ 31 h 41"/>
                  <a:gd name="T32" fmla="*/ 17 w 48"/>
                  <a:gd name="T33" fmla="*/ 32 h 41"/>
                  <a:gd name="T34" fmla="*/ 17 w 48"/>
                  <a:gd name="T35" fmla="*/ 41 h 41"/>
                  <a:gd name="T36" fmla="*/ 28 w 48"/>
                  <a:gd name="T37" fmla="*/ 41 h 41"/>
                  <a:gd name="T38" fmla="*/ 27 w 48"/>
                  <a:gd name="T39" fmla="*/ 41 h 41"/>
                  <a:gd name="T40" fmla="*/ 22 w 48"/>
                  <a:gd name="T41" fmla="*/ 41 h 41"/>
                  <a:gd name="T42" fmla="*/ 21 w 48"/>
                  <a:gd name="T43" fmla="*/ 41 h 41"/>
                  <a:gd name="T44" fmla="*/ 21 w 48"/>
                  <a:gd name="T45" fmla="*/ 25 h 41"/>
                  <a:gd name="T46" fmla="*/ 22 w 48"/>
                  <a:gd name="T47" fmla="*/ 24 h 41"/>
                  <a:gd name="T48" fmla="*/ 27 w 48"/>
                  <a:gd name="T49" fmla="*/ 24 h 41"/>
                  <a:gd name="T50" fmla="*/ 28 w 48"/>
                  <a:gd name="T51" fmla="*/ 25 h 41"/>
                  <a:gd name="T52" fmla="*/ 28 w 48"/>
                  <a:gd name="T53" fmla="*/ 41 h 41"/>
                  <a:gd name="T54" fmla="*/ 38 w 48"/>
                  <a:gd name="T55" fmla="*/ 41 h 41"/>
                  <a:gd name="T56" fmla="*/ 37 w 48"/>
                  <a:gd name="T57" fmla="*/ 41 h 41"/>
                  <a:gd name="T58" fmla="*/ 32 w 48"/>
                  <a:gd name="T59" fmla="*/ 41 h 41"/>
                  <a:gd name="T60" fmla="*/ 31 w 48"/>
                  <a:gd name="T61" fmla="*/ 41 h 41"/>
                  <a:gd name="T62" fmla="*/ 31 w 48"/>
                  <a:gd name="T63" fmla="*/ 15 h 41"/>
                  <a:gd name="T64" fmla="*/ 32 w 48"/>
                  <a:gd name="T65" fmla="*/ 14 h 41"/>
                  <a:gd name="T66" fmla="*/ 37 w 48"/>
                  <a:gd name="T67" fmla="*/ 14 h 41"/>
                  <a:gd name="T68" fmla="*/ 38 w 48"/>
                  <a:gd name="T69" fmla="*/ 15 h 41"/>
                  <a:gd name="T70" fmla="*/ 38 w 48"/>
                  <a:gd name="T71" fmla="*/ 41 h 41"/>
                  <a:gd name="T72" fmla="*/ 48 w 48"/>
                  <a:gd name="T73" fmla="*/ 41 h 41"/>
                  <a:gd name="T74" fmla="*/ 47 w 48"/>
                  <a:gd name="T75" fmla="*/ 41 h 41"/>
                  <a:gd name="T76" fmla="*/ 42 w 48"/>
                  <a:gd name="T77" fmla="*/ 41 h 41"/>
                  <a:gd name="T78" fmla="*/ 41 w 48"/>
                  <a:gd name="T79" fmla="*/ 41 h 41"/>
                  <a:gd name="T80" fmla="*/ 41 w 48"/>
                  <a:gd name="T81" fmla="*/ 1 h 41"/>
                  <a:gd name="T82" fmla="*/ 42 w 48"/>
                  <a:gd name="T83" fmla="*/ 0 h 41"/>
                  <a:gd name="T84" fmla="*/ 47 w 48"/>
                  <a:gd name="T85" fmla="*/ 0 h 41"/>
                  <a:gd name="T86" fmla="*/ 48 w 48"/>
                  <a:gd name="T87" fmla="*/ 1 h 41"/>
                  <a:gd name="T88" fmla="*/ 48 w 48"/>
                  <a:gd name="T8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8" h="41">
                    <a:moveTo>
                      <a:pt x="7" y="41"/>
                    </a:moveTo>
                    <a:cubicBezTo>
                      <a:pt x="7" y="41"/>
                      <a:pt x="7" y="41"/>
                      <a:pt x="6" y="41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1" y="41"/>
                      <a:pt x="0" y="41"/>
                      <a:pt x="0" y="4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1" y="35"/>
                      <a:pt x="1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7" y="41"/>
                    </a:lnTo>
                    <a:close/>
                    <a:moveTo>
                      <a:pt x="17" y="41"/>
                    </a:moveTo>
                    <a:cubicBezTo>
                      <a:pt x="17" y="41"/>
                      <a:pt x="17" y="41"/>
                      <a:pt x="17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1"/>
                      <a:pt x="11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2"/>
                      <a:pt x="17" y="32"/>
                    </a:cubicBezTo>
                    <a:lnTo>
                      <a:pt x="17" y="41"/>
                    </a:lnTo>
                    <a:close/>
                    <a:moveTo>
                      <a:pt x="28" y="41"/>
                    </a:moveTo>
                    <a:cubicBezTo>
                      <a:pt x="28" y="41"/>
                      <a:pt x="27" y="41"/>
                      <a:pt x="27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5"/>
                      <a:pt x="21" y="24"/>
                      <a:pt x="22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8" y="25"/>
                      <a:pt x="28" y="25"/>
                    </a:cubicBezTo>
                    <a:lnTo>
                      <a:pt x="28" y="41"/>
                    </a:lnTo>
                    <a:close/>
                    <a:moveTo>
                      <a:pt x="38" y="41"/>
                    </a:moveTo>
                    <a:cubicBezTo>
                      <a:pt x="38" y="41"/>
                      <a:pt x="38" y="41"/>
                      <a:pt x="37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1"/>
                      <a:pt x="31" y="41"/>
                      <a:pt x="31" y="41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4"/>
                      <a:pt x="32" y="14"/>
                      <a:pt x="32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8" y="14"/>
                      <a:pt x="38" y="14"/>
                      <a:pt x="38" y="15"/>
                    </a:cubicBezTo>
                    <a:lnTo>
                      <a:pt x="38" y="41"/>
                    </a:lnTo>
                    <a:close/>
                    <a:moveTo>
                      <a:pt x="48" y="41"/>
                    </a:moveTo>
                    <a:cubicBezTo>
                      <a:pt x="48" y="41"/>
                      <a:pt x="48" y="41"/>
                      <a:pt x="47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1" y="41"/>
                      <a:pt x="41" y="4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2" y="0"/>
                      <a:pt x="42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8" y="0"/>
                      <a:pt x="48" y="1"/>
                      <a:pt x="48" y="1"/>
                    </a:cubicBezTo>
                    <a:lnTo>
                      <a:pt x="48" y="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8" tIns="45719" rIns="91438" bIns="4571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b="1"/>
              </a:p>
            </p:txBody>
          </p:sp>
        </p:grpSp>
        <p:sp>
          <p:nvSpPr>
            <p:cNvPr id="20" name="Rechthoek: afgeronde hoeken 19">
              <a:extLst>
                <a:ext uri="{FF2B5EF4-FFF2-40B4-BE49-F238E27FC236}">
                  <a16:creationId xmlns:a16="http://schemas.microsoft.com/office/drawing/2014/main" id="{2863E7EF-FE28-4B1D-9741-92E083E4A858}"/>
                </a:ext>
              </a:extLst>
            </p:cNvPr>
            <p:cNvSpPr/>
            <p:nvPr/>
          </p:nvSpPr>
          <p:spPr>
            <a:xfrm>
              <a:off x="3306170" y="803680"/>
              <a:ext cx="885396" cy="1349798"/>
            </a:xfrm>
            <a:prstGeom prst="roundRect">
              <a:avLst/>
            </a:prstGeom>
            <a:solidFill>
              <a:srgbClr val="E9E5E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hthoek: afgeronde hoeken 20">
              <a:extLst>
                <a:ext uri="{FF2B5EF4-FFF2-40B4-BE49-F238E27FC236}">
                  <a16:creationId xmlns:a16="http://schemas.microsoft.com/office/drawing/2014/main" id="{E9872602-5444-4B38-8661-D5C4A4876FF0}"/>
                </a:ext>
              </a:extLst>
            </p:cNvPr>
            <p:cNvSpPr/>
            <p:nvPr/>
          </p:nvSpPr>
          <p:spPr>
            <a:xfrm>
              <a:off x="4484723" y="806818"/>
              <a:ext cx="885396" cy="1349798"/>
            </a:xfrm>
            <a:prstGeom prst="roundRect">
              <a:avLst/>
            </a:prstGeom>
            <a:solidFill>
              <a:srgbClr val="E9E5E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28">
              <a:extLst>
                <a:ext uri="{FF2B5EF4-FFF2-40B4-BE49-F238E27FC236}">
                  <a16:creationId xmlns:a16="http://schemas.microsoft.com/office/drawing/2014/main" id="{27B68B40-1CBA-4588-A4C4-106EDF9F00D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805645" y="890874"/>
              <a:ext cx="458359" cy="430913"/>
            </a:xfrm>
            <a:custGeom>
              <a:avLst/>
              <a:gdLst>
                <a:gd name="T0" fmla="*/ 9 w 52"/>
                <a:gd name="T1" fmla="*/ 28 h 48"/>
                <a:gd name="T2" fmla="*/ 5 w 52"/>
                <a:gd name="T3" fmla="*/ 28 h 48"/>
                <a:gd name="T4" fmla="*/ 0 w 52"/>
                <a:gd name="T5" fmla="*/ 24 h 48"/>
                <a:gd name="T6" fmla="*/ 3 w 52"/>
                <a:gd name="T7" fmla="*/ 14 h 48"/>
                <a:gd name="T8" fmla="*/ 10 w 52"/>
                <a:gd name="T9" fmla="*/ 16 h 48"/>
                <a:gd name="T10" fmla="*/ 14 w 52"/>
                <a:gd name="T11" fmla="*/ 16 h 48"/>
                <a:gd name="T12" fmla="*/ 14 w 52"/>
                <a:gd name="T13" fmla="*/ 18 h 48"/>
                <a:gd name="T14" fmla="*/ 16 w 52"/>
                <a:gd name="T15" fmla="*/ 24 h 48"/>
                <a:gd name="T16" fmla="*/ 9 w 52"/>
                <a:gd name="T17" fmla="*/ 28 h 48"/>
                <a:gd name="T18" fmla="*/ 10 w 52"/>
                <a:gd name="T19" fmla="*/ 14 h 48"/>
                <a:gd name="T20" fmla="*/ 4 w 52"/>
                <a:gd name="T21" fmla="*/ 7 h 48"/>
                <a:gd name="T22" fmla="*/ 10 w 52"/>
                <a:gd name="T23" fmla="*/ 0 h 48"/>
                <a:gd name="T24" fmla="*/ 17 w 52"/>
                <a:gd name="T25" fmla="*/ 7 h 48"/>
                <a:gd name="T26" fmla="*/ 10 w 52"/>
                <a:gd name="T27" fmla="*/ 14 h 48"/>
                <a:gd name="T28" fmla="*/ 38 w 52"/>
                <a:gd name="T29" fmla="*/ 48 h 48"/>
                <a:gd name="T30" fmla="*/ 14 w 52"/>
                <a:gd name="T31" fmla="*/ 48 h 48"/>
                <a:gd name="T32" fmla="*/ 7 w 52"/>
                <a:gd name="T33" fmla="*/ 42 h 48"/>
                <a:gd name="T34" fmla="*/ 16 w 52"/>
                <a:gd name="T35" fmla="*/ 26 h 48"/>
                <a:gd name="T36" fmla="*/ 26 w 52"/>
                <a:gd name="T37" fmla="*/ 30 h 48"/>
                <a:gd name="T38" fmla="*/ 35 w 52"/>
                <a:gd name="T39" fmla="*/ 26 h 48"/>
                <a:gd name="T40" fmla="*/ 45 w 52"/>
                <a:gd name="T41" fmla="*/ 42 h 48"/>
                <a:gd name="T42" fmla="*/ 38 w 52"/>
                <a:gd name="T43" fmla="*/ 48 h 48"/>
                <a:gd name="T44" fmla="*/ 26 w 52"/>
                <a:gd name="T45" fmla="*/ 28 h 48"/>
                <a:gd name="T46" fmla="*/ 16 w 52"/>
                <a:gd name="T47" fmla="*/ 18 h 48"/>
                <a:gd name="T48" fmla="*/ 26 w 52"/>
                <a:gd name="T49" fmla="*/ 7 h 48"/>
                <a:gd name="T50" fmla="*/ 36 w 52"/>
                <a:gd name="T51" fmla="*/ 18 h 48"/>
                <a:gd name="T52" fmla="*/ 26 w 52"/>
                <a:gd name="T53" fmla="*/ 28 h 48"/>
                <a:gd name="T54" fmla="*/ 41 w 52"/>
                <a:gd name="T55" fmla="*/ 14 h 48"/>
                <a:gd name="T56" fmla="*/ 34 w 52"/>
                <a:gd name="T57" fmla="*/ 7 h 48"/>
                <a:gd name="T58" fmla="*/ 41 w 52"/>
                <a:gd name="T59" fmla="*/ 0 h 48"/>
                <a:gd name="T60" fmla="*/ 48 w 52"/>
                <a:gd name="T61" fmla="*/ 7 h 48"/>
                <a:gd name="T62" fmla="*/ 41 w 52"/>
                <a:gd name="T63" fmla="*/ 14 h 48"/>
                <a:gd name="T64" fmla="*/ 46 w 52"/>
                <a:gd name="T65" fmla="*/ 28 h 48"/>
                <a:gd name="T66" fmla="*/ 43 w 52"/>
                <a:gd name="T67" fmla="*/ 28 h 48"/>
                <a:gd name="T68" fmla="*/ 36 w 52"/>
                <a:gd name="T69" fmla="*/ 24 h 48"/>
                <a:gd name="T70" fmla="*/ 38 w 52"/>
                <a:gd name="T71" fmla="*/ 18 h 48"/>
                <a:gd name="T72" fmla="*/ 38 w 52"/>
                <a:gd name="T73" fmla="*/ 16 h 48"/>
                <a:gd name="T74" fmla="*/ 41 w 52"/>
                <a:gd name="T75" fmla="*/ 16 h 48"/>
                <a:gd name="T76" fmla="*/ 48 w 52"/>
                <a:gd name="T77" fmla="*/ 14 h 48"/>
                <a:gd name="T78" fmla="*/ 52 w 52"/>
                <a:gd name="T79" fmla="*/ 24 h 48"/>
                <a:gd name="T80" fmla="*/ 46 w 52"/>
                <a:gd name="T81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48">
                  <a:moveTo>
                    <a:pt x="9" y="28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3" y="28"/>
                    <a:pt x="0" y="27"/>
                    <a:pt x="0" y="24"/>
                  </a:cubicBezTo>
                  <a:cubicBezTo>
                    <a:pt x="0" y="21"/>
                    <a:pt x="0" y="14"/>
                    <a:pt x="3" y="14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2" y="16"/>
                    <a:pt x="13" y="16"/>
                    <a:pt x="14" y="16"/>
                  </a:cubicBezTo>
                  <a:cubicBezTo>
                    <a:pt x="14" y="16"/>
                    <a:pt x="14" y="17"/>
                    <a:pt x="14" y="18"/>
                  </a:cubicBezTo>
                  <a:cubicBezTo>
                    <a:pt x="14" y="20"/>
                    <a:pt x="15" y="22"/>
                    <a:pt x="16" y="24"/>
                  </a:cubicBezTo>
                  <a:cubicBezTo>
                    <a:pt x="13" y="25"/>
                    <a:pt x="11" y="26"/>
                    <a:pt x="9" y="28"/>
                  </a:cubicBezTo>
                  <a:close/>
                  <a:moveTo>
                    <a:pt x="10" y="14"/>
                  </a:moveTo>
                  <a:cubicBezTo>
                    <a:pt x="7" y="14"/>
                    <a:pt x="4" y="11"/>
                    <a:pt x="4" y="7"/>
                  </a:cubicBezTo>
                  <a:cubicBezTo>
                    <a:pt x="4" y="4"/>
                    <a:pt x="7" y="0"/>
                    <a:pt x="10" y="0"/>
                  </a:cubicBezTo>
                  <a:cubicBezTo>
                    <a:pt x="14" y="0"/>
                    <a:pt x="17" y="4"/>
                    <a:pt x="17" y="7"/>
                  </a:cubicBezTo>
                  <a:cubicBezTo>
                    <a:pt x="17" y="11"/>
                    <a:pt x="14" y="14"/>
                    <a:pt x="10" y="14"/>
                  </a:cubicBezTo>
                  <a:close/>
                  <a:moveTo>
                    <a:pt x="38" y="48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10" y="48"/>
                    <a:pt x="7" y="46"/>
                    <a:pt x="7" y="42"/>
                  </a:cubicBezTo>
                  <a:cubicBezTo>
                    <a:pt x="7" y="35"/>
                    <a:pt x="8" y="26"/>
                    <a:pt x="16" y="26"/>
                  </a:cubicBezTo>
                  <a:cubicBezTo>
                    <a:pt x="17" y="26"/>
                    <a:pt x="20" y="30"/>
                    <a:pt x="26" y="30"/>
                  </a:cubicBezTo>
                  <a:cubicBezTo>
                    <a:pt x="31" y="30"/>
                    <a:pt x="35" y="26"/>
                    <a:pt x="35" y="26"/>
                  </a:cubicBezTo>
                  <a:cubicBezTo>
                    <a:pt x="43" y="26"/>
                    <a:pt x="45" y="35"/>
                    <a:pt x="45" y="42"/>
                  </a:cubicBezTo>
                  <a:cubicBezTo>
                    <a:pt x="45" y="46"/>
                    <a:pt x="42" y="48"/>
                    <a:pt x="38" y="48"/>
                  </a:cubicBezTo>
                  <a:close/>
                  <a:moveTo>
                    <a:pt x="26" y="28"/>
                  </a:moveTo>
                  <a:cubicBezTo>
                    <a:pt x="20" y="28"/>
                    <a:pt x="16" y="23"/>
                    <a:pt x="16" y="18"/>
                  </a:cubicBezTo>
                  <a:cubicBezTo>
                    <a:pt x="16" y="12"/>
                    <a:pt x="20" y="7"/>
                    <a:pt x="26" y="7"/>
                  </a:cubicBezTo>
                  <a:cubicBezTo>
                    <a:pt x="32" y="7"/>
                    <a:pt x="36" y="12"/>
                    <a:pt x="36" y="18"/>
                  </a:cubicBezTo>
                  <a:cubicBezTo>
                    <a:pt x="36" y="23"/>
                    <a:pt x="32" y="28"/>
                    <a:pt x="26" y="28"/>
                  </a:cubicBezTo>
                  <a:close/>
                  <a:moveTo>
                    <a:pt x="41" y="14"/>
                  </a:moveTo>
                  <a:cubicBezTo>
                    <a:pt x="37" y="14"/>
                    <a:pt x="34" y="11"/>
                    <a:pt x="34" y="7"/>
                  </a:cubicBezTo>
                  <a:cubicBezTo>
                    <a:pt x="34" y="4"/>
                    <a:pt x="37" y="0"/>
                    <a:pt x="41" y="0"/>
                  </a:cubicBezTo>
                  <a:cubicBezTo>
                    <a:pt x="45" y="0"/>
                    <a:pt x="48" y="4"/>
                    <a:pt x="48" y="7"/>
                  </a:cubicBezTo>
                  <a:cubicBezTo>
                    <a:pt x="48" y="11"/>
                    <a:pt x="45" y="14"/>
                    <a:pt x="41" y="14"/>
                  </a:cubicBezTo>
                  <a:close/>
                  <a:moveTo>
                    <a:pt x="46" y="28"/>
                  </a:moveTo>
                  <a:cubicBezTo>
                    <a:pt x="43" y="28"/>
                    <a:pt x="43" y="28"/>
                    <a:pt x="43" y="28"/>
                  </a:cubicBezTo>
                  <a:cubicBezTo>
                    <a:pt x="41" y="26"/>
                    <a:pt x="38" y="25"/>
                    <a:pt x="36" y="24"/>
                  </a:cubicBezTo>
                  <a:cubicBezTo>
                    <a:pt x="37" y="22"/>
                    <a:pt x="38" y="20"/>
                    <a:pt x="38" y="18"/>
                  </a:cubicBezTo>
                  <a:cubicBezTo>
                    <a:pt x="38" y="17"/>
                    <a:pt x="38" y="16"/>
                    <a:pt x="38" y="16"/>
                  </a:cubicBezTo>
                  <a:cubicBezTo>
                    <a:pt x="39" y="16"/>
                    <a:pt x="40" y="16"/>
                    <a:pt x="41" y="16"/>
                  </a:cubicBezTo>
                  <a:cubicBezTo>
                    <a:pt x="45" y="16"/>
                    <a:pt x="48" y="14"/>
                    <a:pt x="48" y="14"/>
                  </a:cubicBezTo>
                  <a:cubicBezTo>
                    <a:pt x="52" y="14"/>
                    <a:pt x="52" y="21"/>
                    <a:pt x="52" y="24"/>
                  </a:cubicBezTo>
                  <a:cubicBezTo>
                    <a:pt x="52" y="27"/>
                    <a:pt x="49" y="28"/>
                    <a:pt x="46" y="28"/>
                  </a:cubicBezTo>
                  <a:close/>
                </a:path>
              </a:pathLst>
            </a:custGeom>
            <a:solidFill>
              <a:srgbClr val="E57334"/>
            </a:solidFill>
            <a:ln>
              <a:noFill/>
            </a:ln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orbel"/>
                <a:cs typeface="Corbel"/>
              </a:endParaRPr>
            </a:p>
          </p:txBody>
        </p:sp>
        <p:sp>
          <p:nvSpPr>
            <p:cNvPr id="23" name="Rechthoek: afgeronde hoeken 22">
              <a:extLst>
                <a:ext uri="{FF2B5EF4-FFF2-40B4-BE49-F238E27FC236}">
                  <a16:creationId xmlns:a16="http://schemas.microsoft.com/office/drawing/2014/main" id="{C5740C20-84A4-4F53-AB35-87184416F26E}"/>
                </a:ext>
              </a:extLst>
            </p:cNvPr>
            <p:cNvSpPr/>
            <p:nvPr/>
          </p:nvSpPr>
          <p:spPr>
            <a:xfrm>
              <a:off x="5691041" y="806818"/>
              <a:ext cx="885396" cy="1346983"/>
            </a:xfrm>
            <a:prstGeom prst="roundRect">
              <a:avLst/>
            </a:prstGeom>
            <a:solidFill>
              <a:srgbClr val="E9E5E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42">
              <a:extLst>
                <a:ext uri="{FF2B5EF4-FFF2-40B4-BE49-F238E27FC236}">
                  <a16:creationId xmlns:a16="http://schemas.microsoft.com/office/drawing/2014/main" id="{92B33524-D255-497C-80AC-2D0BF934D72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88936" y="850609"/>
              <a:ext cx="472017" cy="718137"/>
            </a:xfrm>
            <a:custGeom>
              <a:avLst/>
              <a:gdLst>
                <a:gd name="T0" fmla="*/ 1 w 37"/>
                <a:gd name="T1" fmla="*/ 48 h 48"/>
                <a:gd name="T2" fmla="*/ 1 w 37"/>
                <a:gd name="T3" fmla="*/ 11 h 48"/>
                <a:gd name="T4" fmla="*/ 12 w 37"/>
                <a:gd name="T5" fmla="*/ 0 h 48"/>
                <a:gd name="T6" fmla="*/ 27 w 37"/>
                <a:gd name="T7" fmla="*/ 11 h 48"/>
                <a:gd name="T8" fmla="*/ 37 w 37"/>
                <a:gd name="T9" fmla="*/ 47 h 48"/>
                <a:gd name="T10" fmla="*/ 27 w 37"/>
                <a:gd name="T11" fmla="*/ 14 h 48"/>
                <a:gd name="T12" fmla="*/ 12 w 37"/>
                <a:gd name="T13" fmla="*/ 18 h 48"/>
                <a:gd name="T14" fmla="*/ 3 w 37"/>
                <a:gd name="T15" fmla="*/ 14 h 48"/>
                <a:gd name="T16" fmla="*/ 13 w 37"/>
                <a:gd name="T17" fmla="*/ 39 h 48"/>
                <a:gd name="T18" fmla="*/ 24 w 37"/>
                <a:gd name="T19" fmla="*/ 39 h 48"/>
                <a:gd name="T20" fmla="*/ 10 w 37"/>
                <a:gd name="T21" fmla="*/ 24 h 48"/>
                <a:gd name="T22" fmla="*/ 6 w 37"/>
                <a:gd name="T23" fmla="*/ 24 h 48"/>
                <a:gd name="T24" fmla="*/ 9 w 37"/>
                <a:gd name="T25" fmla="*/ 21 h 48"/>
                <a:gd name="T26" fmla="*/ 10 w 37"/>
                <a:gd name="T27" fmla="*/ 30 h 48"/>
                <a:gd name="T28" fmla="*/ 6 w 37"/>
                <a:gd name="T29" fmla="*/ 30 h 48"/>
                <a:gd name="T30" fmla="*/ 9 w 37"/>
                <a:gd name="T31" fmla="*/ 28 h 48"/>
                <a:gd name="T32" fmla="*/ 10 w 37"/>
                <a:gd name="T33" fmla="*/ 37 h 48"/>
                <a:gd name="T34" fmla="*/ 6 w 37"/>
                <a:gd name="T35" fmla="*/ 37 h 48"/>
                <a:gd name="T36" fmla="*/ 9 w 37"/>
                <a:gd name="T37" fmla="*/ 35 h 48"/>
                <a:gd name="T38" fmla="*/ 24 w 37"/>
                <a:gd name="T39" fmla="*/ 5 h 48"/>
                <a:gd name="T40" fmla="*/ 20 w 37"/>
                <a:gd name="T41" fmla="*/ 5 h 48"/>
                <a:gd name="T42" fmla="*/ 17 w 37"/>
                <a:gd name="T43" fmla="*/ 5 h 48"/>
                <a:gd name="T44" fmla="*/ 13 w 37"/>
                <a:gd name="T45" fmla="*/ 5 h 48"/>
                <a:gd name="T46" fmla="*/ 16 w 37"/>
                <a:gd name="T47" fmla="*/ 14 h 48"/>
                <a:gd name="T48" fmla="*/ 20 w 37"/>
                <a:gd name="T49" fmla="*/ 11 h 48"/>
                <a:gd name="T50" fmla="*/ 23 w 37"/>
                <a:gd name="T51" fmla="*/ 14 h 48"/>
                <a:gd name="T52" fmla="*/ 17 w 37"/>
                <a:gd name="T53" fmla="*/ 24 h 48"/>
                <a:gd name="T54" fmla="*/ 13 w 37"/>
                <a:gd name="T55" fmla="*/ 24 h 48"/>
                <a:gd name="T56" fmla="*/ 16 w 37"/>
                <a:gd name="T57" fmla="*/ 21 h 48"/>
                <a:gd name="T58" fmla="*/ 17 w 37"/>
                <a:gd name="T59" fmla="*/ 30 h 48"/>
                <a:gd name="T60" fmla="*/ 13 w 37"/>
                <a:gd name="T61" fmla="*/ 30 h 48"/>
                <a:gd name="T62" fmla="*/ 16 w 37"/>
                <a:gd name="T63" fmla="*/ 28 h 48"/>
                <a:gd name="T64" fmla="*/ 24 w 37"/>
                <a:gd name="T65" fmla="*/ 24 h 48"/>
                <a:gd name="T66" fmla="*/ 20 w 37"/>
                <a:gd name="T67" fmla="*/ 24 h 48"/>
                <a:gd name="T68" fmla="*/ 23 w 37"/>
                <a:gd name="T69" fmla="*/ 21 h 48"/>
                <a:gd name="T70" fmla="*/ 24 w 37"/>
                <a:gd name="T71" fmla="*/ 30 h 48"/>
                <a:gd name="T72" fmla="*/ 20 w 37"/>
                <a:gd name="T73" fmla="*/ 30 h 48"/>
                <a:gd name="T74" fmla="*/ 23 w 37"/>
                <a:gd name="T75" fmla="*/ 28 h 48"/>
                <a:gd name="T76" fmla="*/ 30 w 37"/>
                <a:gd name="T77" fmla="*/ 24 h 48"/>
                <a:gd name="T78" fmla="*/ 27 w 37"/>
                <a:gd name="T79" fmla="*/ 24 h 48"/>
                <a:gd name="T80" fmla="*/ 30 w 37"/>
                <a:gd name="T81" fmla="*/ 21 h 48"/>
                <a:gd name="T82" fmla="*/ 30 w 37"/>
                <a:gd name="T83" fmla="*/ 30 h 48"/>
                <a:gd name="T84" fmla="*/ 27 w 37"/>
                <a:gd name="T85" fmla="*/ 30 h 48"/>
                <a:gd name="T86" fmla="*/ 30 w 37"/>
                <a:gd name="T87" fmla="*/ 28 h 48"/>
                <a:gd name="T88" fmla="*/ 30 w 37"/>
                <a:gd name="T89" fmla="*/ 37 h 48"/>
                <a:gd name="T90" fmla="*/ 27 w 37"/>
                <a:gd name="T91" fmla="*/ 37 h 48"/>
                <a:gd name="T92" fmla="*/ 30 w 37"/>
                <a:gd name="T93" fmla="*/ 3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" h="48">
                  <a:moveTo>
                    <a:pt x="37" y="47"/>
                  </a:moveTo>
                  <a:cubicBezTo>
                    <a:pt x="37" y="48"/>
                    <a:pt x="36" y="48"/>
                    <a:pt x="36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8"/>
                    <a:pt x="0" y="48"/>
                    <a:pt x="0" y="4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1"/>
                    <a:pt x="1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1" y="0"/>
                    <a:pt x="1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7" y="2"/>
                    <a:pt x="27" y="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7" y="12"/>
                    <a:pt x="37" y="12"/>
                  </a:cubicBezTo>
                  <a:lnTo>
                    <a:pt x="37" y="47"/>
                  </a:lnTo>
                  <a:close/>
                  <a:moveTo>
                    <a:pt x="34" y="45"/>
                  </a:moveTo>
                  <a:cubicBezTo>
                    <a:pt x="34" y="14"/>
                    <a:pt x="34" y="14"/>
                    <a:pt x="34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6"/>
                    <a:pt x="26" y="18"/>
                    <a:pt x="24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8"/>
                    <a:pt x="10" y="1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4" y="38"/>
                    <a:pt x="14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4" y="39"/>
                    <a:pt x="24" y="39"/>
                  </a:cubicBezTo>
                  <a:cubicBezTo>
                    <a:pt x="24" y="45"/>
                    <a:pt x="24" y="45"/>
                    <a:pt x="24" y="45"/>
                  </a:cubicBezTo>
                  <a:lnTo>
                    <a:pt x="34" y="45"/>
                  </a:lnTo>
                  <a:close/>
                  <a:moveTo>
                    <a:pt x="10" y="24"/>
                  </a:moveTo>
                  <a:cubicBezTo>
                    <a:pt x="10" y="24"/>
                    <a:pt x="9" y="24"/>
                    <a:pt x="9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6" y="24"/>
                    <a:pt x="6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7" y="21"/>
                    <a:pt x="7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10" y="21"/>
                    <a:pt x="10" y="22"/>
                  </a:cubicBezTo>
                  <a:lnTo>
                    <a:pt x="10" y="24"/>
                  </a:lnTo>
                  <a:close/>
                  <a:moveTo>
                    <a:pt x="10" y="30"/>
                  </a:moveTo>
                  <a:cubicBezTo>
                    <a:pt x="10" y="31"/>
                    <a:pt x="9" y="31"/>
                    <a:pt x="9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6" y="31"/>
                    <a:pt x="6" y="3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8"/>
                    <a:pt x="7" y="28"/>
                    <a:pt x="7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10" y="28"/>
                    <a:pt x="10" y="29"/>
                  </a:cubicBezTo>
                  <a:lnTo>
                    <a:pt x="10" y="30"/>
                  </a:lnTo>
                  <a:close/>
                  <a:moveTo>
                    <a:pt x="10" y="37"/>
                  </a:moveTo>
                  <a:cubicBezTo>
                    <a:pt x="10" y="38"/>
                    <a:pt x="9" y="38"/>
                    <a:pt x="9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6" y="38"/>
                    <a:pt x="6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5"/>
                    <a:pt x="7" y="35"/>
                    <a:pt x="7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10" y="35"/>
                    <a:pt x="10" y="36"/>
                  </a:cubicBezTo>
                  <a:lnTo>
                    <a:pt x="10" y="37"/>
                  </a:lnTo>
                  <a:close/>
                  <a:moveTo>
                    <a:pt x="24" y="5"/>
                  </a:moveTo>
                  <a:cubicBezTo>
                    <a:pt x="24" y="4"/>
                    <a:pt x="23" y="4"/>
                    <a:pt x="23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3" y="4"/>
                    <a:pt x="13" y="5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1" y="14"/>
                    <a:pt x="21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4" y="14"/>
                    <a:pt x="24" y="13"/>
                  </a:cubicBezTo>
                  <a:lnTo>
                    <a:pt x="24" y="5"/>
                  </a:lnTo>
                  <a:close/>
                  <a:moveTo>
                    <a:pt x="17" y="24"/>
                  </a:moveTo>
                  <a:cubicBezTo>
                    <a:pt x="17" y="24"/>
                    <a:pt x="16" y="24"/>
                    <a:pt x="16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1"/>
                    <a:pt x="14" y="21"/>
                    <a:pt x="14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7" y="21"/>
                    <a:pt x="17" y="22"/>
                  </a:cubicBezTo>
                  <a:lnTo>
                    <a:pt x="17" y="24"/>
                  </a:lnTo>
                  <a:close/>
                  <a:moveTo>
                    <a:pt x="17" y="30"/>
                  </a:moveTo>
                  <a:cubicBezTo>
                    <a:pt x="17" y="31"/>
                    <a:pt x="16" y="31"/>
                    <a:pt x="16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3" y="31"/>
                    <a:pt x="13" y="30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4" y="28"/>
                    <a:pt x="14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7" y="28"/>
                    <a:pt x="17" y="29"/>
                  </a:cubicBezTo>
                  <a:lnTo>
                    <a:pt x="17" y="30"/>
                  </a:lnTo>
                  <a:close/>
                  <a:moveTo>
                    <a:pt x="24" y="24"/>
                  </a:moveTo>
                  <a:cubicBezTo>
                    <a:pt x="24" y="24"/>
                    <a:pt x="23" y="24"/>
                    <a:pt x="23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4"/>
                    <a:pt x="20" y="24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1" y="21"/>
                    <a:pt x="21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4" y="21"/>
                    <a:pt x="24" y="22"/>
                  </a:cubicBezTo>
                  <a:lnTo>
                    <a:pt x="24" y="24"/>
                  </a:lnTo>
                  <a:close/>
                  <a:moveTo>
                    <a:pt x="24" y="30"/>
                  </a:moveTo>
                  <a:cubicBezTo>
                    <a:pt x="24" y="31"/>
                    <a:pt x="23" y="31"/>
                    <a:pt x="23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0" y="31"/>
                    <a:pt x="20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21" y="28"/>
                    <a:pt x="21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8"/>
                    <a:pt x="24" y="29"/>
                  </a:cubicBezTo>
                  <a:lnTo>
                    <a:pt x="24" y="30"/>
                  </a:lnTo>
                  <a:close/>
                  <a:moveTo>
                    <a:pt x="30" y="24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1"/>
                    <a:pt x="27" y="21"/>
                    <a:pt x="28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2"/>
                  </a:cubicBezTo>
                  <a:lnTo>
                    <a:pt x="30" y="24"/>
                  </a:lnTo>
                  <a:close/>
                  <a:moveTo>
                    <a:pt x="30" y="30"/>
                  </a:moveTo>
                  <a:cubicBezTo>
                    <a:pt x="30" y="31"/>
                    <a:pt x="30" y="31"/>
                    <a:pt x="30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7" y="31"/>
                    <a:pt x="27" y="31"/>
                    <a:pt x="27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8"/>
                    <a:pt x="27" y="28"/>
                    <a:pt x="28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9"/>
                  </a:cubicBezTo>
                  <a:lnTo>
                    <a:pt x="30" y="30"/>
                  </a:lnTo>
                  <a:close/>
                  <a:moveTo>
                    <a:pt x="30" y="37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8"/>
                    <a:pt x="27" y="38"/>
                    <a:pt x="27" y="37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5"/>
                    <a:pt x="27" y="35"/>
                    <a:pt x="28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6"/>
                  </a:cubicBezTo>
                  <a:lnTo>
                    <a:pt x="30" y="37"/>
                  </a:lnTo>
                  <a:close/>
                </a:path>
              </a:pathLst>
            </a:custGeom>
            <a:solidFill>
              <a:srgbClr val="E57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251">
              <a:extLst>
                <a:ext uri="{FF2B5EF4-FFF2-40B4-BE49-F238E27FC236}">
                  <a16:creationId xmlns:a16="http://schemas.microsoft.com/office/drawing/2014/main" id="{15FD89DE-5120-4D99-8368-E288E5B5F30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19125" y="920745"/>
              <a:ext cx="352056" cy="333202"/>
            </a:xfrm>
            <a:custGeom>
              <a:avLst/>
              <a:gdLst>
                <a:gd name="T0" fmla="*/ 51 w 51"/>
                <a:gd name="T1" fmla="*/ 10 h 48"/>
                <a:gd name="T2" fmla="*/ 51 w 51"/>
                <a:gd name="T3" fmla="*/ 14 h 48"/>
                <a:gd name="T4" fmla="*/ 48 w 51"/>
                <a:gd name="T5" fmla="*/ 14 h 48"/>
                <a:gd name="T6" fmla="*/ 46 w 51"/>
                <a:gd name="T7" fmla="*/ 15 h 48"/>
                <a:gd name="T8" fmla="*/ 5 w 51"/>
                <a:gd name="T9" fmla="*/ 15 h 48"/>
                <a:gd name="T10" fmla="*/ 3 w 51"/>
                <a:gd name="T11" fmla="*/ 14 h 48"/>
                <a:gd name="T12" fmla="*/ 0 w 51"/>
                <a:gd name="T13" fmla="*/ 14 h 48"/>
                <a:gd name="T14" fmla="*/ 0 w 51"/>
                <a:gd name="T15" fmla="*/ 10 h 48"/>
                <a:gd name="T16" fmla="*/ 26 w 51"/>
                <a:gd name="T17" fmla="*/ 0 h 48"/>
                <a:gd name="T18" fmla="*/ 51 w 51"/>
                <a:gd name="T19" fmla="*/ 10 h 48"/>
                <a:gd name="T20" fmla="*/ 51 w 51"/>
                <a:gd name="T21" fmla="*/ 44 h 48"/>
                <a:gd name="T22" fmla="*/ 51 w 51"/>
                <a:gd name="T23" fmla="*/ 48 h 48"/>
                <a:gd name="T24" fmla="*/ 0 w 51"/>
                <a:gd name="T25" fmla="*/ 48 h 48"/>
                <a:gd name="T26" fmla="*/ 0 w 51"/>
                <a:gd name="T27" fmla="*/ 44 h 48"/>
                <a:gd name="T28" fmla="*/ 2 w 51"/>
                <a:gd name="T29" fmla="*/ 43 h 48"/>
                <a:gd name="T30" fmla="*/ 50 w 51"/>
                <a:gd name="T31" fmla="*/ 43 h 48"/>
                <a:gd name="T32" fmla="*/ 51 w 51"/>
                <a:gd name="T33" fmla="*/ 44 h 48"/>
                <a:gd name="T34" fmla="*/ 14 w 51"/>
                <a:gd name="T35" fmla="*/ 17 h 48"/>
                <a:gd name="T36" fmla="*/ 14 w 51"/>
                <a:gd name="T37" fmla="*/ 38 h 48"/>
                <a:gd name="T38" fmla="*/ 17 w 51"/>
                <a:gd name="T39" fmla="*/ 38 h 48"/>
                <a:gd name="T40" fmla="*/ 17 w 51"/>
                <a:gd name="T41" fmla="*/ 17 h 48"/>
                <a:gd name="T42" fmla="*/ 24 w 51"/>
                <a:gd name="T43" fmla="*/ 17 h 48"/>
                <a:gd name="T44" fmla="*/ 24 w 51"/>
                <a:gd name="T45" fmla="*/ 38 h 48"/>
                <a:gd name="T46" fmla="*/ 27 w 51"/>
                <a:gd name="T47" fmla="*/ 38 h 48"/>
                <a:gd name="T48" fmla="*/ 27 w 51"/>
                <a:gd name="T49" fmla="*/ 17 h 48"/>
                <a:gd name="T50" fmla="*/ 34 w 51"/>
                <a:gd name="T51" fmla="*/ 17 h 48"/>
                <a:gd name="T52" fmla="*/ 34 w 51"/>
                <a:gd name="T53" fmla="*/ 38 h 48"/>
                <a:gd name="T54" fmla="*/ 38 w 51"/>
                <a:gd name="T55" fmla="*/ 38 h 48"/>
                <a:gd name="T56" fmla="*/ 38 w 51"/>
                <a:gd name="T57" fmla="*/ 17 h 48"/>
                <a:gd name="T58" fmla="*/ 45 w 51"/>
                <a:gd name="T59" fmla="*/ 17 h 48"/>
                <a:gd name="T60" fmla="*/ 45 w 51"/>
                <a:gd name="T61" fmla="*/ 38 h 48"/>
                <a:gd name="T62" fmla="*/ 46 w 51"/>
                <a:gd name="T63" fmla="*/ 38 h 48"/>
                <a:gd name="T64" fmla="*/ 48 w 51"/>
                <a:gd name="T65" fmla="*/ 39 h 48"/>
                <a:gd name="T66" fmla="*/ 48 w 51"/>
                <a:gd name="T67" fmla="*/ 41 h 48"/>
                <a:gd name="T68" fmla="*/ 3 w 51"/>
                <a:gd name="T69" fmla="*/ 41 h 48"/>
                <a:gd name="T70" fmla="*/ 3 w 51"/>
                <a:gd name="T71" fmla="*/ 39 h 48"/>
                <a:gd name="T72" fmla="*/ 5 w 51"/>
                <a:gd name="T73" fmla="*/ 38 h 48"/>
                <a:gd name="T74" fmla="*/ 7 w 51"/>
                <a:gd name="T75" fmla="*/ 38 h 48"/>
                <a:gd name="T76" fmla="*/ 7 w 51"/>
                <a:gd name="T77" fmla="*/ 17 h 48"/>
                <a:gd name="T78" fmla="*/ 14 w 51"/>
                <a:gd name="T79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" h="48">
                  <a:moveTo>
                    <a:pt x="51" y="10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5"/>
                    <a:pt x="47" y="15"/>
                    <a:pt x="4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3" y="15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51" y="10"/>
                  </a:lnTo>
                  <a:close/>
                  <a:moveTo>
                    <a:pt x="51" y="44"/>
                  </a:moveTo>
                  <a:cubicBezTo>
                    <a:pt x="51" y="48"/>
                    <a:pt x="51" y="48"/>
                    <a:pt x="5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1" y="43"/>
                    <a:pt x="2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43"/>
                    <a:pt x="51" y="43"/>
                    <a:pt x="51" y="44"/>
                  </a:cubicBezTo>
                  <a:close/>
                  <a:moveTo>
                    <a:pt x="14" y="17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7" y="38"/>
                    <a:pt x="48" y="38"/>
                    <a:pt x="48" y="39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8"/>
                    <a:pt x="4" y="38"/>
                    <a:pt x="5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17"/>
                    <a:pt x="7" y="17"/>
                    <a:pt x="7" y="17"/>
                  </a:cubicBezTo>
                  <a:lnTo>
                    <a:pt x="14" y="17"/>
                  </a:lnTo>
                  <a:close/>
                </a:path>
              </a:pathLst>
            </a:custGeom>
            <a:solidFill>
              <a:srgbClr val="E57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E201A72A-F80A-4223-8D8C-5806C4B10C1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748868" y="1290109"/>
              <a:ext cx="307792" cy="285030"/>
            </a:xfrm>
            <a:custGeom>
              <a:avLst/>
              <a:gdLst>
                <a:gd name="T0" fmla="*/ 49 w 49"/>
                <a:gd name="T1" fmla="*/ 32 h 41"/>
                <a:gd name="T2" fmla="*/ 48 w 49"/>
                <a:gd name="T3" fmla="*/ 34 h 41"/>
                <a:gd name="T4" fmla="*/ 43 w 49"/>
                <a:gd name="T5" fmla="*/ 34 h 41"/>
                <a:gd name="T6" fmla="*/ 36 w 49"/>
                <a:gd name="T7" fmla="*/ 41 h 41"/>
                <a:gd name="T8" fmla="*/ 29 w 49"/>
                <a:gd name="T9" fmla="*/ 34 h 41"/>
                <a:gd name="T10" fmla="*/ 19 w 49"/>
                <a:gd name="T11" fmla="*/ 34 h 41"/>
                <a:gd name="T12" fmla="*/ 12 w 49"/>
                <a:gd name="T13" fmla="*/ 41 h 41"/>
                <a:gd name="T14" fmla="*/ 5 w 49"/>
                <a:gd name="T15" fmla="*/ 34 h 41"/>
                <a:gd name="T16" fmla="*/ 1 w 49"/>
                <a:gd name="T17" fmla="*/ 34 h 41"/>
                <a:gd name="T18" fmla="*/ 0 w 49"/>
                <a:gd name="T19" fmla="*/ 32 h 41"/>
                <a:gd name="T20" fmla="*/ 1 w 49"/>
                <a:gd name="T21" fmla="*/ 31 h 41"/>
                <a:gd name="T22" fmla="*/ 1 w 49"/>
                <a:gd name="T23" fmla="*/ 20 h 41"/>
                <a:gd name="T24" fmla="*/ 3 w 49"/>
                <a:gd name="T25" fmla="*/ 17 h 41"/>
                <a:gd name="T26" fmla="*/ 8 w 49"/>
                <a:gd name="T27" fmla="*/ 11 h 41"/>
                <a:gd name="T28" fmla="*/ 11 w 49"/>
                <a:gd name="T29" fmla="*/ 10 h 41"/>
                <a:gd name="T30" fmla="*/ 15 w 49"/>
                <a:gd name="T31" fmla="*/ 10 h 41"/>
                <a:gd name="T32" fmla="*/ 15 w 49"/>
                <a:gd name="T33" fmla="*/ 2 h 41"/>
                <a:gd name="T34" fmla="*/ 17 w 49"/>
                <a:gd name="T35" fmla="*/ 0 h 41"/>
                <a:gd name="T36" fmla="*/ 48 w 49"/>
                <a:gd name="T37" fmla="*/ 0 h 41"/>
                <a:gd name="T38" fmla="*/ 49 w 49"/>
                <a:gd name="T39" fmla="*/ 2 h 41"/>
                <a:gd name="T40" fmla="*/ 49 w 49"/>
                <a:gd name="T41" fmla="*/ 32 h 41"/>
                <a:gd name="T42" fmla="*/ 15 w 49"/>
                <a:gd name="T43" fmla="*/ 20 h 41"/>
                <a:gd name="T44" fmla="*/ 15 w 49"/>
                <a:gd name="T45" fmla="*/ 14 h 41"/>
                <a:gd name="T46" fmla="*/ 11 w 49"/>
                <a:gd name="T47" fmla="*/ 14 h 41"/>
                <a:gd name="T48" fmla="*/ 10 w 49"/>
                <a:gd name="T49" fmla="*/ 14 h 41"/>
                <a:gd name="T50" fmla="*/ 5 w 49"/>
                <a:gd name="T51" fmla="*/ 19 h 41"/>
                <a:gd name="T52" fmla="*/ 5 w 49"/>
                <a:gd name="T53" fmla="*/ 20 h 41"/>
                <a:gd name="T54" fmla="*/ 5 w 49"/>
                <a:gd name="T55" fmla="*/ 20 h 41"/>
                <a:gd name="T56" fmla="*/ 15 w 49"/>
                <a:gd name="T57" fmla="*/ 20 h 41"/>
                <a:gd name="T58" fmla="*/ 12 w 49"/>
                <a:gd name="T59" fmla="*/ 31 h 41"/>
                <a:gd name="T60" fmla="*/ 8 w 49"/>
                <a:gd name="T61" fmla="*/ 34 h 41"/>
                <a:gd name="T62" fmla="*/ 12 w 49"/>
                <a:gd name="T63" fmla="*/ 38 h 41"/>
                <a:gd name="T64" fmla="*/ 15 w 49"/>
                <a:gd name="T65" fmla="*/ 34 h 41"/>
                <a:gd name="T66" fmla="*/ 12 w 49"/>
                <a:gd name="T67" fmla="*/ 31 h 41"/>
                <a:gd name="T68" fmla="*/ 43 w 49"/>
                <a:gd name="T69" fmla="*/ 11 h 41"/>
                <a:gd name="T70" fmla="*/ 42 w 49"/>
                <a:gd name="T71" fmla="*/ 10 h 41"/>
                <a:gd name="T72" fmla="*/ 36 w 49"/>
                <a:gd name="T73" fmla="*/ 10 h 41"/>
                <a:gd name="T74" fmla="*/ 36 w 49"/>
                <a:gd name="T75" fmla="*/ 4 h 41"/>
                <a:gd name="T76" fmla="*/ 35 w 49"/>
                <a:gd name="T77" fmla="*/ 3 h 41"/>
                <a:gd name="T78" fmla="*/ 30 w 49"/>
                <a:gd name="T79" fmla="*/ 3 h 41"/>
                <a:gd name="T80" fmla="*/ 29 w 49"/>
                <a:gd name="T81" fmla="*/ 4 h 41"/>
                <a:gd name="T82" fmla="*/ 29 w 49"/>
                <a:gd name="T83" fmla="*/ 10 h 41"/>
                <a:gd name="T84" fmla="*/ 23 w 49"/>
                <a:gd name="T85" fmla="*/ 10 h 41"/>
                <a:gd name="T86" fmla="*/ 22 w 49"/>
                <a:gd name="T87" fmla="*/ 11 h 41"/>
                <a:gd name="T88" fmla="*/ 22 w 49"/>
                <a:gd name="T89" fmla="*/ 16 h 41"/>
                <a:gd name="T90" fmla="*/ 23 w 49"/>
                <a:gd name="T91" fmla="*/ 17 h 41"/>
                <a:gd name="T92" fmla="*/ 29 w 49"/>
                <a:gd name="T93" fmla="*/ 17 h 41"/>
                <a:gd name="T94" fmla="*/ 29 w 49"/>
                <a:gd name="T95" fmla="*/ 23 h 41"/>
                <a:gd name="T96" fmla="*/ 30 w 49"/>
                <a:gd name="T97" fmla="*/ 24 h 41"/>
                <a:gd name="T98" fmla="*/ 35 w 49"/>
                <a:gd name="T99" fmla="*/ 24 h 41"/>
                <a:gd name="T100" fmla="*/ 36 w 49"/>
                <a:gd name="T101" fmla="*/ 23 h 41"/>
                <a:gd name="T102" fmla="*/ 36 w 49"/>
                <a:gd name="T103" fmla="*/ 17 h 41"/>
                <a:gd name="T104" fmla="*/ 42 w 49"/>
                <a:gd name="T105" fmla="*/ 17 h 41"/>
                <a:gd name="T106" fmla="*/ 43 w 49"/>
                <a:gd name="T107" fmla="*/ 16 h 41"/>
                <a:gd name="T108" fmla="*/ 43 w 49"/>
                <a:gd name="T109" fmla="*/ 11 h 41"/>
                <a:gd name="T110" fmla="*/ 36 w 49"/>
                <a:gd name="T111" fmla="*/ 31 h 41"/>
                <a:gd name="T112" fmla="*/ 32 w 49"/>
                <a:gd name="T113" fmla="*/ 34 h 41"/>
                <a:gd name="T114" fmla="*/ 36 w 49"/>
                <a:gd name="T115" fmla="*/ 38 h 41"/>
                <a:gd name="T116" fmla="*/ 39 w 49"/>
                <a:gd name="T117" fmla="*/ 34 h 41"/>
                <a:gd name="T118" fmla="*/ 36 w 49"/>
                <a:gd name="T119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41">
                  <a:moveTo>
                    <a:pt x="49" y="32"/>
                  </a:moveTo>
                  <a:cubicBezTo>
                    <a:pt x="49" y="33"/>
                    <a:pt x="49" y="34"/>
                    <a:pt x="48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8"/>
                    <a:pt x="39" y="41"/>
                    <a:pt x="36" y="41"/>
                  </a:cubicBezTo>
                  <a:cubicBezTo>
                    <a:pt x="32" y="41"/>
                    <a:pt x="29" y="38"/>
                    <a:pt x="2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8"/>
                    <a:pt x="15" y="41"/>
                    <a:pt x="12" y="41"/>
                  </a:cubicBezTo>
                  <a:cubicBezTo>
                    <a:pt x="8" y="41"/>
                    <a:pt x="5" y="38"/>
                    <a:pt x="5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0" y="32"/>
                    <a:pt x="0" y="31"/>
                    <a:pt x="1" y="3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2" y="17"/>
                    <a:pt x="3" y="17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10" y="10"/>
                    <a:pt x="11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6" y="0"/>
                    <a:pt x="1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2"/>
                  </a:cubicBezTo>
                  <a:lnTo>
                    <a:pt x="49" y="32"/>
                  </a:lnTo>
                  <a:close/>
                  <a:moveTo>
                    <a:pt x="15" y="20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0" y="14"/>
                    <a:pt x="10" y="14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lnTo>
                    <a:pt x="15" y="20"/>
                  </a:lnTo>
                  <a:close/>
                  <a:moveTo>
                    <a:pt x="12" y="31"/>
                  </a:moveTo>
                  <a:cubicBezTo>
                    <a:pt x="10" y="31"/>
                    <a:pt x="8" y="32"/>
                    <a:pt x="8" y="34"/>
                  </a:cubicBezTo>
                  <a:cubicBezTo>
                    <a:pt x="8" y="36"/>
                    <a:pt x="10" y="38"/>
                    <a:pt x="12" y="38"/>
                  </a:cubicBezTo>
                  <a:cubicBezTo>
                    <a:pt x="14" y="38"/>
                    <a:pt x="15" y="36"/>
                    <a:pt x="15" y="34"/>
                  </a:cubicBezTo>
                  <a:cubicBezTo>
                    <a:pt x="15" y="32"/>
                    <a:pt x="14" y="31"/>
                    <a:pt x="12" y="31"/>
                  </a:cubicBezTo>
                  <a:close/>
                  <a:moveTo>
                    <a:pt x="43" y="11"/>
                  </a:moveTo>
                  <a:cubicBezTo>
                    <a:pt x="43" y="11"/>
                    <a:pt x="42" y="10"/>
                    <a:pt x="42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5" y="3"/>
                    <a:pt x="35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9" y="4"/>
                    <a:pt x="29" y="4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1"/>
                    <a:pt x="22" y="11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7"/>
                    <a:pt x="22" y="17"/>
                    <a:pt x="23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4"/>
                    <a:pt x="29" y="24"/>
                    <a:pt x="30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6" y="24"/>
                    <a:pt x="36" y="23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7"/>
                    <a:pt x="43" y="17"/>
                    <a:pt x="43" y="16"/>
                  </a:cubicBezTo>
                  <a:lnTo>
                    <a:pt x="43" y="11"/>
                  </a:lnTo>
                  <a:close/>
                  <a:moveTo>
                    <a:pt x="36" y="31"/>
                  </a:moveTo>
                  <a:cubicBezTo>
                    <a:pt x="34" y="31"/>
                    <a:pt x="32" y="32"/>
                    <a:pt x="32" y="34"/>
                  </a:cubicBezTo>
                  <a:cubicBezTo>
                    <a:pt x="32" y="36"/>
                    <a:pt x="34" y="38"/>
                    <a:pt x="36" y="38"/>
                  </a:cubicBezTo>
                  <a:cubicBezTo>
                    <a:pt x="38" y="38"/>
                    <a:pt x="39" y="36"/>
                    <a:pt x="39" y="34"/>
                  </a:cubicBezTo>
                  <a:cubicBezTo>
                    <a:pt x="39" y="32"/>
                    <a:pt x="38" y="31"/>
                    <a:pt x="36" y="31"/>
                  </a:cubicBezTo>
                  <a:close/>
                </a:path>
              </a:pathLst>
            </a:custGeom>
            <a:solidFill>
              <a:srgbClr val="344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290">
              <a:extLst>
                <a:ext uri="{FF2B5EF4-FFF2-40B4-BE49-F238E27FC236}">
                  <a16:creationId xmlns:a16="http://schemas.microsoft.com/office/drawing/2014/main" id="{34298B9D-2084-425B-B4C3-163DA0F5F37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06772" y="1253947"/>
              <a:ext cx="399303" cy="399022"/>
            </a:xfrm>
            <a:custGeom>
              <a:avLst/>
              <a:gdLst>
                <a:gd name="T0" fmla="*/ 6 w 48"/>
                <a:gd name="T1" fmla="*/ 41 h 41"/>
                <a:gd name="T2" fmla="*/ 6 w 48"/>
                <a:gd name="T3" fmla="*/ 41 h 41"/>
                <a:gd name="T4" fmla="*/ 0 w 48"/>
                <a:gd name="T5" fmla="*/ 35 h 41"/>
                <a:gd name="T6" fmla="*/ 0 w 48"/>
                <a:gd name="T7" fmla="*/ 13 h 41"/>
                <a:gd name="T8" fmla="*/ 6 w 48"/>
                <a:gd name="T9" fmla="*/ 7 h 41"/>
                <a:gd name="T10" fmla="*/ 6 w 48"/>
                <a:gd name="T11" fmla="*/ 7 h 41"/>
                <a:gd name="T12" fmla="*/ 6 w 48"/>
                <a:gd name="T13" fmla="*/ 41 h 41"/>
                <a:gd name="T14" fmla="*/ 38 w 48"/>
                <a:gd name="T15" fmla="*/ 41 h 41"/>
                <a:gd name="T16" fmla="*/ 9 w 48"/>
                <a:gd name="T17" fmla="*/ 41 h 41"/>
                <a:gd name="T18" fmla="*/ 9 w 48"/>
                <a:gd name="T19" fmla="*/ 7 h 41"/>
                <a:gd name="T20" fmla="*/ 13 w 48"/>
                <a:gd name="T21" fmla="*/ 7 h 41"/>
                <a:gd name="T22" fmla="*/ 13 w 48"/>
                <a:gd name="T23" fmla="*/ 2 h 41"/>
                <a:gd name="T24" fmla="*/ 16 w 48"/>
                <a:gd name="T25" fmla="*/ 0 h 41"/>
                <a:gd name="T26" fmla="*/ 31 w 48"/>
                <a:gd name="T27" fmla="*/ 0 h 41"/>
                <a:gd name="T28" fmla="*/ 34 w 48"/>
                <a:gd name="T29" fmla="*/ 2 h 41"/>
                <a:gd name="T30" fmla="*/ 34 w 48"/>
                <a:gd name="T31" fmla="*/ 7 h 41"/>
                <a:gd name="T32" fmla="*/ 38 w 48"/>
                <a:gd name="T33" fmla="*/ 7 h 41"/>
                <a:gd name="T34" fmla="*/ 38 w 48"/>
                <a:gd name="T35" fmla="*/ 41 h 41"/>
                <a:gd name="T36" fmla="*/ 34 w 48"/>
                <a:gd name="T37" fmla="*/ 21 h 41"/>
                <a:gd name="T38" fmla="*/ 33 w 48"/>
                <a:gd name="T39" fmla="*/ 20 h 41"/>
                <a:gd name="T40" fmla="*/ 27 w 48"/>
                <a:gd name="T41" fmla="*/ 20 h 41"/>
                <a:gd name="T42" fmla="*/ 27 w 48"/>
                <a:gd name="T43" fmla="*/ 14 h 41"/>
                <a:gd name="T44" fmla="*/ 26 w 48"/>
                <a:gd name="T45" fmla="*/ 14 h 41"/>
                <a:gd name="T46" fmla="*/ 21 w 48"/>
                <a:gd name="T47" fmla="*/ 14 h 41"/>
                <a:gd name="T48" fmla="*/ 20 w 48"/>
                <a:gd name="T49" fmla="*/ 14 h 41"/>
                <a:gd name="T50" fmla="*/ 20 w 48"/>
                <a:gd name="T51" fmla="*/ 20 h 41"/>
                <a:gd name="T52" fmla="*/ 14 w 48"/>
                <a:gd name="T53" fmla="*/ 20 h 41"/>
                <a:gd name="T54" fmla="*/ 13 w 48"/>
                <a:gd name="T55" fmla="*/ 21 h 41"/>
                <a:gd name="T56" fmla="*/ 13 w 48"/>
                <a:gd name="T57" fmla="*/ 26 h 41"/>
                <a:gd name="T58" fmla="*/ 14 w 48"/>
                <a:gd name="T59" fmla="*/ 27 h 41"/>
                <a:gd name="T60" fmla="*/ 20 w 48"/>
                <a:gd name="T61" fmla="*/ 27 h 41"/>
                <a:gd name="T62" fmla="*/ 20 w 48"/>
                <a:gd name="T63" fmla="*/ 33 h 41"/>
                <a:gd name="T64" fmla="*/ 21 w 48"/>
                <a:gd name="T65" fmla="*/ 34 h 41"/>
                <a:gd name="T66" fmla="*/ 26 w 48"/>
                <a:gd name="T67" fmla="*/ 34 h 41"/>
                <a:gd name="T68" fmla="*/ 27 w 48"/>
                <a:gd name="T69" fmla="*/ 33 h 41"/>
                <a:gd name="T70" fmla="*/ 27 w 48"/>
                <a:gd name="T71" fmla="*/ 27 h 41"/>
                <a:gd name="T72" fmla="*/ 33 w 48"/>
                <a:gd name="T73" fmla="*/ 27 h 41"/>
                <a:gd name="T74" fmla="*/ 34 w 48"/>
                <a:gd name="T75" fmla="*/ 26 h 41"/>
                <a:gd name="T76" fmla="*/ 34 w 48"/>
                <a:gd name="T77" fmla="*/ 21 h 41"/>
                <a:gd name="T78" fmla="*/ 30 w 48"/>
                <a:gd name="T79" fmla="*/ 7 h 41"/>
                <a:gd name="T80" fmla="*/ 30 w 48"/>
                <a:gd name="T81" fmla="*/ 3 h 41"/>
                <a:gd name="T82" fmla="*/ 17 w 48"/>
                <a:gd name="T83" fmla="*/ 3 h 41"/>
                <a:gd name="T84" fmla="*/ 17 w 48"/>
                <a:gd name="T85" fmla="*/ 7 h 41"/>
                <a:gd name="T86" fmla="*/ 30 w 48"/>
                <a:gd name="T87" fmla="*/ 7 h 41"/>
                <a:gd name="T88" fmla="*/ 48 w 48"/>
                <a:gd name="T89" fmla="*/ 35 h 41"/>
                <a:gd name="T90" fmla="*/ 42 w 48"/>
                <a:gd name="T91" fmla="*/ 41 h 41"/>
                <a:gd name="T92" fmla="*/ 41 w 48"/>
                <a:gd name="T93" fmla="*/ 41 h 41"/>
                <a:gd name="T94" fmla="*/ 41 w 48"/>
                <a:gd name="T95" fmla="*/ 7 h 41"/>
                <a:gd name="T96" fmla="*/ 42 w 48"/>
                <a:gd name="T97" fmla="*/ 7 h 41"/>
                <a:gd name="T98" fmla="*/ 48 w 48"/>
                <a:gd name="T99" fmla="*/ 13 h 41"/>
                <a:gd name="T100" fmla="*/ 48 w 48"/>
                <a:gd name="T10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41">
                  <a:moveTo>
                    <a:pt x="6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2" y="41"/>
                    <a:pt x="0" y="38"/>
                    <a:pt x="0" y="3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2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lnTo>
                    <a:pt x="6" y="41"/>
                  </a:lnTo>
                  <a:close/>
                  <a:moveTo>
                    <a:pt x="38" y="41"/>
                  </a:moveTo>
                  <a:cubicBezTo>
                    <a:pt x="9" y="41"/>
                    <a:pt x="9" y="41"/>
                    <a:pt x="9" y="4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4" y="0"/>
                    <a:pt x="1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1"/>
                    <a:pt x="34" y="2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lnTo>
                    <a:pt x="38" y="41"/>
                  </a:lnTo>
                  <a:close/>
                  <a:moveTo>
                    <a:pt x="34" y="21"/>
                  </a:moveTo>
                  <a:cubicBezTo>
                    <a:pt x="34" y="21"/>
                    <a:pt x="33" y="20"/>
                    <a:pt x="33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6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3" y="21"/>
                    <a:pt x="13" y="21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27"/>
                    <a:pt x="14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4"/>
                    <a:pt x="20" y="34"/>
                    <a:pt x="21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7" y="34"/>
                    <a:pt x="27" y="34"/>
                    <a:pt x="27" y="33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4" y="27"/>
                    <a:pt x="34" y="26"/>
                  </a:cubicBezTo>
                  <a:lnTo>
                    <a:pt x="34" y="21"/>
                  </a:lnTo>
                  <a:close/>
                  <a:moveTo>
                    <a:pt x="30" y="7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30" y="7"/>
                  </a:lnTo>
                  <a:close/>
                  <a:moveTo>
                    <a:pt x="48" y="35"/>
                  </a:moveTo>
                  <a:cubicBezTo>
                    <a:pt x="48" y="38"/>
                    <a:pt x="45" y="41"/>
                    <a:pt x="42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5" y="7"/>
                    <a:pt x="48" y="9"/>
                    <a:pt x="48" y="13"/>
                  </a:cubicBezTo>
                  <a:lnTo>
                    <a:pt x="48" y="35"/>
                  </a:lnTo>
                  <a:close/>
                </a:path>
              </a:pathLst>
            </a:custGeom>
            <a:solidFill>
              <a:srgbClr val="344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62">
              <a:extLst>
                <a:ext uri="{FF2B5EF4-FFF2-40B4-BE49-F238E27FC236}">
                  <a16:creationId xmlns:a16="http://schemas.microsoft.com/office/drawing/2014/main" id="{D15CB940-3845-4166-94A1-3B7F24D7818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761337" y="1702703"/>
              <a:ext cx="380079" cy="379813"/>
            </a:xfrm>
            <a:custGeom>
              <a:avLst/>
              <a:gdLst>
                <a:gd name="T0" fmla="*/ 48 w 48"/>
                <a:gd name="T1" fmla="*/ 21 h 41"/>
                <a:gd name="T2" fmla="*/ 0 w 48"/>
                <a:gd name="T3" fmla="*/ 21 h 41"/>
                <a:gd name="T4" fmla="*/ 0 w 48"/>
                <a:gd name="T5" fmla="*/ 11 h 41"/>
                <a:gd name="T6" fmla="*/ 5 w 48"/>
                <a:gd name="T7" fmla="*/ 7 h 41"/>
                <a:gd name="T8" fmla="*/ 14 w 48"/>
                <a:gd name="T9" fmla="*/ 7 h 41"/>
                <a:gd name="T10" fmla="*/ 14 w 48"/>
                <a:gd name="T11" fmla="*/ 2 h 41"/>
                <a:gd name="T12" fmla="*/ 17 w 48"/>
                <a:gd name="T13" fmla="*/ 0 h 41"/>
                <a:gd name="T14" fmla="*/ 32 w 48"/>
                <a:gd name="T15" fmla="*/ 0 h 41"/>
                <a:gd name="T16" fmla="*/ 35 w 48"/>
                <a:gd name="T17" fmla="*/ 2 h 41"/>
                <a:gd name="T18" fmla="*/ 35 w 48"/>
                <a:gd name="T19" fmla="*/ 7 h 41"/>
                <a:gd name="T20" fmla="*/ 44 w 48"/>
                <a:gd name="T21" fmla="*/ 7 h 41"/>
                <a:gd name="T22" fmla="*/ 48 w 48"/>
                <a:gd name="T23" fmla="*/ 11 h 41"/>
                <a:gd name="T24" fmla="*/ 48 w 48"/>
                <a:gd name="T25" fmla="*/ 21 h 41"/>
                <a:gd name="T26" fmla="*/ 48 w 48"/>
                <a:gd name="T27" fmla="*/ 37 h 41"/>
                <a:gd name="T28" fmla="*/ 44 w 48"/>
                <a:gd name="T29" fmla="*/ 41 h 41"/>
                <a:gd name="T30" fmla="*/ 5 w 48"/>
                <a:gd name="T31" fmla="*/ 41 h 41"/>
                <a:gd name="T32" fmla="*/ 0 w 48"/>
                <a:gd name="T33" fmla="*/ 37 h 41"/>
                <a:gd name="T34" fmla="*/ 0 w 48"/>
                <a:gd name="T35" fmla="*/ 24 h 41"/>
                <a:gd name="T36" fmla="*/ 18 w 48"/>
                <a:gd name="T37" fmla="*/ 24 h 41"/>
                <a:gd name="T38" fmla="*/ 18 w 48"/>
                <a:gd name="T39" fmla="*/ 28 h 41"/>
                <a:gd name="T40" fmla="*/ 20 w 48"/>
                <a:gd name="T41" fmla="*/ 30 h 41"/>
                <a:gd name="T42" fmla="*/ 29 w 48"/>
                <a:gd name="T43" fmla="*/ 30 h 41"/>
                <a:gd name="T44" fmla="*/ 30 w 48"/>
                <a:gd name="T45" fmla="*/ 28 h 41"/>
                <a:gd name="T46" fmla="*/ 30 w 48"/>
                <a:gd name="T47" fmla="*/ 24 h 41"/>
                <a:gd name="T48" fmla="*/ 48 w 48"/>
                <a:gd name="T49" fmla="*/ 24 h 41"/>
                <a:gd name="T50" fmla="*/ 48 w 48"/>
                <a:gd name="T51" fmla="*/ 37 h 41"/>
                <a:gd name="T52" fmla="*/ 31 w 48"/>
                <a:gd name="T53" fmla="*/ 7 h 41"/>
                <a:gd name="T54" fmla="*/ 31 w 48"/>
                <a:gd name="T55" fmla="*/ 3 h 41"/>
                <a:gd name="T56" fmla="*/ 17 w 48"/>
                <a:gd name="T57" fmla="*/ 3 h 41"/>
                <a:gd name="T58" fmla="*/ 17 w 48"/>
                <a:gd name="T59" fmla="*/ 7 h 41"/>
                <a:gd name="T60" fmla="*/ 31 w 48"/>
                <a:gd name="T61" fmla="*/ 7 h 41"/>
                <a:gd name="T62" fmla="*/ 28 w 48"/>
                <a:gd name="T63" fmla="*/ 27 h 41"/>
                <a:gd name="T64" fmla="*/ 21 w 48"/>
                <a:gd name="T65" fmla="*/ 27 h 41"/>
                <a:gd name="T66" fmla="*/ 21 w 48"/>
                <a:gd name="T67" fmla="*/ 24 h 41"/>
                <a:gd name="T68" fmla="*/ 28 w 48"/>
                <a:gd name="T69" fmla="*/ 24 h 41"/>
                <a:gd name="T70" fmla="*/ 28 w 48"/>
                <a:gd name="T71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1">
                  <a:moveTo>
                    <a:pt x="48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2" y="7"/>
                    <a:pt x="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5" y="0"/>
                    <a:pt x="17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5" y="1"/>
                    <a:pt x="35" y="2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6" y="7"/>
                    <a:pt x="48" y="9"/>
                    <a:pt x="48" y="11"/>
                  </a:cubicBezTo>
                  <a:lnTo>
                    <a:pt x="48" y="21"/>
                  </a:lnTo>
                  <a:close/>
                  <a:moveTo>
                    <a:pt x="48" y="37"/>
                  </a:moveTo>
                  <a:cubicBezTo>
                    <a:pt x="48" y="39"/>
                    <a:pt x="46" y="41"/>
                    <a:pt x="44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2" y="41"/>
                    <a:pt x="0" y="39"/>
                    <a:pt x="0" y="3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9" y="30"/>
                    <a:pt x="20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0" y="30"/>
                    <a:pt x="30" y="29"/>
                    <a:pt x="30" y="28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48" y="24"/>
                    <a:pt x="48" y="24"/>
                    <a:pt x="48" y="24"/>
                  </a:cubicBezTo>
                  <a:lnTo>
                    <a:pt x="48" y="37"/>
                  </a:lnTo>
                  <a:close/>
                  <a:moveTo>
                    <a:pt x="31" y="7"/>
                  </a:moveTo>
                  <a:cubicBezTo>
                    <a:pt x="31" y="3"/>
                    <a:pt x="31" y="3"/>
                    <a:pt x="31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31" y="7"/>
                  </a:lnTo>
                  <a:close/>
                  <a:moveTo>
                    <a:pt x="28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8" y="24"/>
                    <a:pt x="28" y="24"/>
                    <a:pt x="28" y="24"/>
                  </a:cubicBezTo>
                  <a:lnTo>
                    <a:pt x="28" y="27"/>
                  </a:lnTo>
                  <a:close/>
                </a:path>
              </a:pathLst>
            </a:custGeom>
            <a:solidFill>
              <a:srgbClr val="E57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414">
              <a:extLst>
                <a:ext uri="{FF2B5EF4-FFF2-40B4-BE49-F238E27FC236}">
                  <a16:creationId xmlns:a16="http://schemas.microsoft.com/office/drawing/2014/main" id="{3B02FD54-0488-48D8-872D-95F2CAD9B85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765363" y="1632587"/>
              <a:ext cx="353929" cy="463442"/>
            </a:xfrm>
            <a:custGeom>
              <a:avLst/>
              <a:gdLst>
                <a:gd name="T0" fmla="*/ 34 w 37"/>
                <a:gd name="T1" fmla="*/ 20 h 41"/>
                <a:gd name="T2" fmla="*/ 34 w 37"/>
                <a:gd name="T3" fmla="*/ 31 h 41"/>
                <a:gd name="T4" fmla="*/ 22 w 37"/>
                <a:gd name="T5" fmla="*/ 41 h 41"/>
                <a:gd name="T6" fmla="*/ 10 w 37"/>
                <a:gd name="T7" fmla="*/ 31 h 41"/>
                <a:gd name="T8" fmla="*/ 10 w 37"/>
                <a:gd name="T9" fmla="*/ 27 h 41"/>
                <a:gd name="T10" fmla="*/ 0 w 37"/>
                <a:gd name="T11" fmla="*/ 17 h 41"/>
                <a:gd name="T12" fmla="*/ 0 w 37"/>
                <a:gd name="T13" fmla="*/ 3 h 41"/>
                <a:gd name="T14" fmla="*/ 1 w 37"/>
                <a:gd name="T15" fmla="*/ 2 h 41"/>
                <a:gd name="T16" fmla="*/ 2 w 37"/>
                <a:gd name="T17" fmla="*/ 2 h 41"/>
                <a:gd name="T18" fmla="*/ 5 w 37"/>
                <a:gd name="T19" fmla="*/ 0 h 41"/>
                <a:gd name="T20" fmla="*/ 8 w 37"/>
                <a:gd name="T21" fmla="*/ 3 h 41"/>
                <a:gd name="T22" fmla="*/ 5 w 37"/>
                <a:gd name="T23" fmla="*/ 7 h 41"/>
                <a:gd name="T24" fmla="*/ 3 w 37"/>
                <a:gd name="T25" fmla="*/ 6 h 41"/>
                <a:gd name="T26" fmla="*/ 3 w 37"/>
                <a:gd name="T27" fmla="*/ 17 h 41"/>
                <a:gd name="T28" fmla="*/ 12 w 37"/>
                <a:gd name="T29" fmla="*/ 24 h 41"/>
                <a:gd name="T30" fmla="*/ 20 w 37"/>
                <a:gd name="T31" fmla="*/ 17 h 41"/>
                <a:gd name="T32" fmla="*/ 20 w 37"/>
                <a:gd name="T33" fmla="*/ 6 h 41"/>
                <a:gd name="T34" fmla="*/ 18 w 37"/>
                <a:gd name="T35" fmla="*/ 7 h 41"/>
                <a:gd name="T36" fmla="*/ 15 w 37"/>
                <a:gd name="T37" fmla="*/ 3 h 41"/>
                <a:gd name="T38" fmla="*/ 18 w 37"/>
                <a:gd name="T39" fmla="*/ 0 h 41"/>
                <a:gd name="T40" fmla="*/ 21 w 37"/>
                <a:gd name="T41" fmla="*/ 2 h 41"/>
                <a:gd name="T42" fmla="*/ 22 w 37"/>
                <a:gd name="T43" fmla="*/ 2 h 41"/>
                <a:gd name="T44" fmla="*/ 24 w 37"/>
                <a:gd name="T45" fmla="*/ 3 h 41"/>
                <a:gd name="T46" fmla="*/ 24 w 37"/>
                <a:gd name="T47" fmla="*/ 17 h 41"/>
                <a:gd name="T48" fmla="*/ 13 w 37"/>
                <a:gd name="T49" fmla="*/ 27 h 41"/>
                <a:gd name="T50" fmla="*/ 13 w 37"/>
                <a:gd name="T51" fmla="*/ 31 h 41"/>
                <a:gd name="T52" fmla="*/ 22 w 37"/>
                <a:gd name="T53" fmla="*/ 38 h 41"/>
                <a:gd name="T54" fmla="*/ 30 w 37"/>
                <a:gd name="T55" fmla="*/ 31 h 41"/>
                <a:gd name="T56" fmla="*/ 30 w 37"/>
                <a:gd name="T57" fmla="*/ 20 h 41"/>
                <a:gd name="T58" fmla="*/ 27 w 37"/>
                <a:gd name="T59" fmla="*/ 15 h 41"/>
                <a:gd name="T60" fmla="*/ 32 w 37"/>
                <a:gd name="T61" fmla="*/ 10 h 41"/>
                <a:gd name="T62" fmla="*/ 37 w 37"/>
                <a:gd name="T63" fmla="*/ 15 h 41"/>
                <a:gd name="T64" fmla="*/ 34 w 37"/>
                <a:gd name="T65" fmla="*/ 20 h 41"/>
                <a:gd name="T66" fmla="*/ 32 w 37"/>
                <a:gd name="T67" fmla="*/ 14 h 41"/>
                <a:gd name="T68" fmla="*/ 30 w 37"/>
                <a:gd name="T69" fmla="*/ 15 h 41"/>
                <a:gd name="T70" fmla="*/ 32 w 37"/>
                <a:gd name="T71" fmla="*/ 17 h 41"/>
                <a:gd name="T72" fmla="*/ 34 w 37"/>
                <a:gd name="T73" fmla="*/ 15 h 41"/>
                <a:gd name="T74" fmla="*/ 32 w 37"/>
                <a:gd name="T75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" h="41">
                  <a:moveTo>
                    <a:pt x="34" y="20"/>
                  </a:moveTo>
                  <a:cubicBezTo>
                    <a:pt x="34" y="31"/>
                    <a:pt x="34" y="31"/>
                    <a:pt x="34" y="31"/>
                  </a:cubicBezTo>
                  <a:cubicBezTo>
                    <a:pt x="34" y="36"/>
                    <a:pt x="28" y="41"/>
                    <a:pt x="22" y="41"/>
                  </a:cubicBezTo>
                  <a:cubicBezTo>
                    <a:pt x="15" y="41"/>
                    <a:pt x="10" y="36"/>
                    <a:pt x="10" y="31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4" y="26"/>
                    <a:pt x="0" y="22"/>
                    <a:pt x="0" y="1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7" y="0"/>
                    <a:pt x="8" y="1"/>
                    <a:pt x="8" y="3"/>
                  </a:cubicBezTo>
                  <a:cubicBezTo>
                    <a:pt x="8" y="5"/>
                    <a:pt x="7" y="7"/>
                    <a:pt x="5" y="7"/>
                  </a:cubicBezTo>
                  <a:cubicBezTo>
                    <a:pt x="4" y="7"/>
                    <a:pt x="4" y="7"/>
                    <a:pt x="3" y="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1"/>
                    <a:pt x="7" y="24"/>
                    <a:pt x="12" y="24"/>
                  </a:cubicBezTo>
                  <a:cubicBezTo>
                    <a:pt x="16" y="24"/>
                    <a:pt x="20" y="21"/>
                    <a:pt x="20" y="1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19" y="7"/>
                    <a:pt x="18" y="7"/>
                  </a:cubicBezTo>
                  <a:cubicBezTo>
                    <a:pt x="17" y="7"/>
                    <a:pt x="15" y="5"/>
                    <a:pt x="15" y="3"/>
                  </a:cubicBezTo>
                  <a:cubicBezTo>
                    <a:pt x="15" y="1"/>
                    <a:pt x="17" y="0"/>
                    <a:pt x="18" y="0"/>
                  </a:cubicBezTo>
                  <a:cubicBezTo>
                    <a:pt x="20" y="0"/>
                    <a:pt x="21" y="1"/>
                    <a:pt x="21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2"/>
                    <a:pt x="24" y="2"/>
                    <a:pt x="24" y="3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22"/>
                    <a:pt x="19" y="26"/>
                    <a:pt x="13" y="27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5"/>
                    <a:pt x="17" y="38"/>
                    <a:pt x="22" y="38"/>
                  </a:cubicBezTo>
                  <a:cubicBezTo>
                    <a:pt x="27" y="38"/>
                    <a:pt x="30" y="35"/>
                    <a:pt x="30" y="3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19"/>
                    <a:pt x="27" y="18"/>
                    <a:pt x="27" y="15"/>
                  </a:cubicBezTo>
                  <a:cubicBezTo>
                    <a:pt x="27" y="12"/>
                    <a:pt x="29" y="10"/>
                    <a:pt x="32" y="10"/>
                  </a:cubicBezTo>
                  <a:cubicBezTo>
                    <a:pt x="35" y="10"/>
                    <a:pt x="37" y="12"/>
                    <a:pt x="37" y="15"/>
                  </a:cubicBezTo>
                  <a:cubicBezTo>
                    <a:pt x="37" y="18"/>
                    <a:pt x="36" y="19"/>
                    <a:pt x="34" y="20"/>
                  </a:cubicBezTo>
                  <a:close/>
                  <a:moveTo>
                    <a:pt x="32" y="14"/>
                  </a:moveTo>
                  <a:cubicBezTo>
                    <a:pt x="31" y="14"/>
                    <a:pt x="30" y="14"/>
                    <a:pt x="30" y="15"/>
                  </a:cubicBezTo>
                  <a:cubicBezTo>
                    <a:pt x="30" y="16"/>
                    <a:pt x="31" y="17"/>
                    <a:pt x="32" y="17"/>
                  </a:cubicBezTo>
                  <a:cubicBezTo>
                    <a:pt x="33" y="17"/>
                    <a:pt x="34" y="16"/>
                    <a:pt x="34" y="15"/>
                  </a:cubicBezTo>
                  <a:cubicBezTo>
                    <a:pt x="34" y="14"/>
                    <a:pt x="33" y="14"/>
                    <a:pt x="32" y="14"/>
                  </a:cubicBezTo>
                  <a:close/>
                </a:path>
              </a:pathLst>
            </a:custGeom>
            <a:solidFill>
              <a:srgbClr val="E57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pic>
          <p:nvPicPr>
            <p:cNvPr id="30" name="Picture 2" descr="Afbeeldingsresultaat voor ggz icoon">
              <a:extLst>
                <a:ext uri="{FF2B5EF4-FFF2-40B4-BE49-F238E27FC236}">
                  <a16:creationId xmlns:a16="http://schemas.microsoft.com/office/drawing/2014/main" id="{0E249137-6838-4B89-B6B5-2C7D65236B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4011" r="36103">
                          <a14:foregroundMark x1="9388" y1="81000" x2="9388" y2="81000"/>
                          <a14:foregroundMark x1="20000" y1="25000" x2="20000" y2="25000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886"/>
            <a:stretch/>
          </p:blipFill>
          <p:spPr bwMode="auto">
            <a:xfrm>
              <a:off x="3291855" y="1656383"/>
              <a:ext cx="441452" cy="4713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Freeform 150">
              <a:extLst>
                <a:ext uri="{FF2B5EF4-FFF2-40B4-BE49-F238E27FC236}">
                  <a16:creationId xmlns:a16="http://schemas.microsoft.com/office/drawing/2014/main" id="{3EB6A811-BE63-400D-90DB-5850E7C464D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805645" y="1363471"/>
              <a:ext cx="283787" cy="414353"/>
            </a:xfrm>
            <a:custGeom>
              <a:avLst/>
              <a:gdLst>
                <a:gd name="T0" fmla="*/ 32 w 35"/>
                <a:gd name="T1" fmla="*/ 30 h 47"/>
                <a:gd name="T2" fmla="*/ 30 w 35"/>
                <a:gd name="T3" fmla="*/ 29 h 47"/>
                <a:gd name="T4" fmla="*/ 24 w 35"/>
                <a:gd name="T5" fmla="*/ 19 h 47"/>
                <a:gd name="T6" fmla="*/ 23 w 35"/>
                <a:gd name="T7" fmla="*/ 19 h 47"/>
                <a:gd name="T8" fmla="*/ 23 w 35"/>
                <a:gd name="T9" fmla="*/ 23 h 47"/>
                <a:gd name="T10" fmla="*/ 29 w 35"/>
                <a:gd name="T11" fmla="*/ 34 h 47"/>
                <a:gd name="T12" fmla="*/ 30 w 35"/>
                <a:gd name="T13" fmla="*/ 35 h 47"/>
                <a:gd name="T14" fmla="*/ 28 w 35"/>
                <a:gd name="T15" fmla="*/ 37 h 47"/>
                <a:gd name="T16" fmla="*/ 23 w 35"/>
                <a:gd name="T17" fmla="*/ 37 h 47"/>
                <a:gd name="T18" fmla="*/ 23 w 35"/>
                <a:gd name="T19" fmla="*/ 44 h 47"/>
                <a:gd name="T20" fmla="*/ 20 w 35"/>
                <a:gd name="T21" fmla="*/ 47 h 47"/>
                <a:gd name="T22" fmla="*/ 15 w 35"/>
                <a:gd name="T23" fmla="*/ 47 h 47"/>
                <a:gd name="T24" fmla="*/ 12 w 35"/>
                <a:gd name="T25" fmla="*/ 44 h 47"/>
                <a:gd name="T26" fmla="*/ 12 w 35"/>
                <a:gd name="T27" fmla="*/ 37 h 47"/>
                <a:gd name="T28" fmla="*/ 7 w 35"/>
                <a:gd name="T29" fmla="*/ 37 h 47"/>
                <a:gd name="T30" fmla="*/ 6 w 35"/>
                <a:gd name="T31" fmla="*/ 35 h 47"/>
                <a:gd name="T32" fmla="*/ 6 w 35"/>
                <a:gd name="T33" fmla="*/ 34 h 47"/>
                <a:gd name="T34" fmla="*/ 12 w 35"/>
                <a:gd name="T35" fmla="*/ 23 h 47"/>
                <a:gd name="T36" fmla="*/ 12 w 35"/>
                <a:gd name="T37" fmla="*/ 19 h 47"/>
                <a:gd name="T38" fmla="*/ 11 w 35"/>
                <a:gd name="T39" fmla="*/ 19 h 47"/>
                <a:gd name="T40" fmla="*/ 5 w 35"/>
                <a:gd name="T41" fmla="*/ 29 h 47"/>
                <a:gd name="T42" fmla="*/ 3 w 35"/>
                <a:gd name="T43" fmla="*/ 30 h 47"/>
                <a:gd name="T44" fmla="*/ 0 w 35"/>
                <a:gd name="T45" fmla="*/ 27 h 47"/>
                <a:gd name="T46" fmla="*/ 1 w 35"/>
                <a:gd name="T47" fmla="*/ 26 h 47"/>
                <a:gd name="T48" fmla="*/ 8 w 35"/>
                <a:gd name="T49" fmla="*/ 15 h 47"/>
                <a:gd name="T50" fmla="*/ 12 w 35"/>
                <a:gd name="T51" fmla="*/ 13 h 47"/>
                <a:gd name="T52" fmla="*/ 23 w 35"/>
                <a:gd name="T53" fmla="*/ 13 h 47"/>
                <a:gd name="T54" fmla="*/ 27 w 35"/>
                <a:gd name="T55" fmla="*/ 15 h 47"/>
                <a:gd name="T56" fmla="*/ 34 w 35"/>
                <a:gd name="T57" fmla="*/ 26 h 47"/>
                <a:gd name="T58" fmla="*/ 35 w 35"/>
                <a:gd name="T59" fmla="*/ 27 h 47"/>
                <a:gd name="T60" fmla="*/ 32 w 35"/>
                <a:gd name="T61" fmla="*/ 30 h 47"/>
                <a:gd name="T62" fmla="*/ 18 w 35"/>
                <a:gd name="T63" fmla="*/ 12 h 47"/>
                <a:gd name="T64" fmla="*/ 12 w 35"/>
                <a:gd name="T65" fmla="*/ 6 h 47"/>
                <a:gd name="T66" fmla="*/ 18 w 35"/>
                <a:gd name="T67" fmla="*/ 0 h 47"/>
                <a:gd name="T68" fmla="*/ 24 w 35"/>
                <a:gd name="T69" fmla="*/ 6 h 47"/>
                <a:gd name="T70" fmla="*/ 18 w 35"/>
                <a:gd name="T71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" h="47">
                  <a:moveTo>
                    <a:pt x="32" y="30"/>
                  </a:moveTo>
                  <a:cubicBezTo>
                    <a:pt x="31" y="30"/>
                    <a:pt x="31" y="29"/>
                    <a:pt x="30" y="2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0" y="34"/>
                    <a:pt x="30" y="35"/>
                    <a:pt x="30" y="35"/>
                  </a:cubicBezTo>
                  <a:cubicBezTo>
                    <a:pt x="30" y="36"/>
                    <a:pt x="29" y="37"/>
                    <a:pt x="28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6"/>
                    <a:pt x="21" y="47"/>
                    <a:pt x="20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7"/>
                    <a:pt x="12" y="46"/>
                    <a:pt x="12" y="44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6" y="35"/>
                    <a:pt x="6" y="34"/>
                    <a:pt x="6" y="34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4" y="30"/>
                    <a:pt x="3" y="30"/>
                  </a:cubicBezTo>
                  <a:cubicBezTo>
                    <a:pt x="2" y="30"/>
                    <a:pt x="0" y="29"/>
                    <a:pt x="0" y="27"/>
                  </a:cubicBezTo>
                  <a:cubicBezTo>
                    <a:pt x="0" y="27"/>
                    <a:pt x="1" y="26"/>
                    <a:pt x="1" y="2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10" y="13"/>
                    <a:pt x="1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5" y="13"/>
                    <a:pt x="26" y="14"/>
                    <a:pt x="27" y="15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7"/>
                    <a:pt x="35" y="27"/>
                  </a:cubicBezTo>
                  <a:cubicBezTo>
                    <a:pt x="35" y="29"/>
                    <a:pt x="34" y="30"/>
                    <a:pt x="32" y="30"/>
                  </a:cubicBezTo>
                  <a:close/>
                  <a:moveTo>
                    <a:pt x="18" y="12"/>
                  </a:moveTo>
                  <a:cubicBezTo>
                    <a:pt x="14" y="12"/>
                    <a:pt x="12" y="9"/>
                    <a:pt x="12" y="6"/>
                  </a:cubicBezTo>
                  <a:cubicBezTo>
                    <a:pt x="12" y="2"/>
                    <a:pt x="14" y="0"/>
                    <a:pt x="18" y="0"/>
                  </a:cubicBezTo>
                  <a:cubicBezTo>
                    <a:pt x="21" y="0"/>
                    <a:pt x="24" y="2"/>
                    <a:pt x="24" y="6"/>
                  </a:cubicBezTo>
                  <a:cubicBezTo>
                    <a:pt x="24" y="9"/>
                    <a:pt x="21" y="12"/>
                    <a:pt x="18" y="12"/>
                  </a:cubicBezTo>
                  <a:close/>
                </a:path>
              </a:pathLst>
            </a:custGeom>
            <a:solidFill>
              <a:srgbClr val="344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101">
              <a:extLst>
                <a:ext uri="{FF2B5EF4-FFF2-40B4-BE49-F238E27FC236}">
                  <a16:creationId xmlns:a16="http://schemas.microsoft.com/office/drawing/2014/main" id="{D39BE28B-8EF5-4261-B99A-ED1E4F4D41B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101039" y="1415152"/>
              <a:ext cx="179487" cy="293150"/>
            </a:xfrm>
            <a:custGeom>
              <a:avLst/>
              <a:gdLst>
                <a:gd name="T0" fmla="*/ 23 w 32"/>
                <a:gd name="T1" fmla="*/ 18 h 43"/>
                <a:gd name="T2" fmla="*/ 23 w 32"/>
                <a:gd name="T3" fmla="*/ 40 h 43"/>
                <a:gd name="T4" fmla="*/ 20 w 32"/>
                <a:gd name="T5" fmla="*/ 43 h 43"/>
                <a:gd name="T6" fmla="*/ 17 w 32"/>
                <a:gd name="T7" fmla="*/ 40 h 43"/>
                <a:gd name="T8" fmla="*/ 17 w 32"/>
                <a:gd name="T9" fmla="*/ 30 h 43"/>
                <a:gd name="T10" fmla="*/ 15 w 32"/>
                <a:gd name="T11" fmla="*/ 30 h 43"/>
                <a:gd name="T12" fmla="*/ 15 w 32"/>
                <a:gd name="T13" fmla="*/ 40 h 43"/>
                <a:gd name="T14" fmla="*/ 12 w 32"/>
                <a:gd name="T15" fmla="*/ 43 h 43"/>
                <a:gd name="T16" fmla="*/ 9 w 32"/>
                <a:gd name="T17" fmla="*/ 40 h 43"/>
                <a:gd name="T18" fmla="*/ 9 w 32"/>
                <a:gd name="T19" fmla="*/ 18 h 43"/>
                <a:gd name="T20" fmla="*/ 1 w 32"/>
                <a:gd name="T21" fmla="*/ 10 h 43"/>
                <a:gd name="T22" fmla="*/ 1 w 32"/>
                <a:gd name="T23" fmla="*/ 7 h 43"/>
                <a:gd name="T24" fmla="*/ 5 w 32"/>
                <a:gd name="T25" fmla="*/ 7 h 43"/>
                <a:gd name="T26" fmla="*/ 11 w 32"/>
                <a:gd name="T27" fmla="*/ 13 h 43"/>
                <a:gd name="T28" fmla="*/ 21 w 32"/>
                <a:gd name="T29" fmla="*/ 13 h 43"/>
                <a:gd name="T30" fmla="*/ 27 w 32"/>
                <a:gd name="T31" fmla="*/ 7 h 43"/>
                <a:gd name="T32" fmla="*/ 31 w 32"/>
                <a:gd name="T33" fmla="*/ 7 h 43"/>
                <a:gd name="T34" fmla="*/ 31 w 32"/>
                <a:gd name="T35" fmla="*/ 10 h 43"/>
                <a:gd name="T36" fmla="*/ 23 w 32"/>
                <a:gd name="T37" fmla="*/ 18 h 43"/>
                <a:gd name="T38" fmla="*/ 16 w 32"/>
                <a:gd name="T39" fmla="*/ 12 h 43"/>
                <a:gd name="T40" fmla="*/ 10 w 32"/>
                <a:gd name="T41" fmla="*/ 6 h 43"/>
                <a:gd name="T42" fmla="*/ 16 w 32"/>
                <a:gd name="T43" fmla="*/ 0 h 43"/>
                <a:gd name="T44" fmla="*/ 22 w 32"/>
                <a:gd name="T45" fmla="*/ 6 h 43"/>
                <a:gd name="T46" fmla="*/ 16 w 32"/>
                <a:gd name="T47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43">
                  <a:moveTo>
                    <a:pt x="23" y="18"/>
                  </a:moveTo>
                  <a:cubicBezTo>
                    <a:pt x="23" y="40"/>
                    <a:pt x="23" y="40"/>
                    <a:pt x="23" y="40"/>
                  </a:cubicBezTo>
                  <a:cubicBezTo>
                    <a:pt x="23" y="42"/>
                    <a:pt x="21" y="43"/>
                    <a:pt x="20" y="43"/>
                  </a:cubicBezTo>
                  <a:cubicBezTo>
                    <a:pt x="18" y="43"/>
                    <a:pt x="17" y="42"/>
                    <a:pt x="17" y="4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4" y="43"/>
                    <a:pt x="12" y="43"/>
                  </a:cubicBezTo>
                  <a:cubicBezTo>
                    <a:pt x="10" y="43"/>
                    <a:pt x="9" y="42"/>
                    <a:pt x="9" y="4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2" y="6"/>
                    <a:pt x="4" y="6"/>
                    <a:pt x="5" y="7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6"/>
                    <a:pt x="30" y="6"/>
                    <a:pt x="31" y="7"/>
                  </a:cubicBezTo>
                  <a:cubicBezTo>
                    <a:pt x="32" y="8"/>
                    <a:pt x="32" y="9"/>
                    <a:pt x="31" y="10"/>
                  </a:cubicBezTo>
                  <a:lnTo>
                    <a:pt x="23" y="18"/>
                  </a:lnTo>
                  <a:close/>
                  <a:moveTo>
                    <a:pt x="16" y="12"/>
                  </a:moveTo>
                  <a:cubicBezTo>
                    <a:pt x="13" y="12"/>
                    <a:pt x="10" y="9"/>
                    <a:pt x="10" y="6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22" y="3"/>
                    <a:pt x="22" y="6"/>
                  </a:cubicBezTo>
                  <a:cubicBezTo>
                    <a:pt x="22" y="9"/>
                    <a:pt x="19" y="12"/>
                    <a:pt x="16" y="12"/>
                  </a:cubicBezTo>
                  <a:close/>
                </a:path>
              </a:pathLst>
            </a:custGeom>
            <a:solidFill>
              <a:srgbClr val="344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287">
              <a:extLst>
                <a:ext uri="{FF2B5EF4-FFF2-40B4-BE49-F238E27FC236}">
                  <a16:creationId xmlns:a16="http://schemas.microsoft.com/office/drawing/2014/main" id="{D4053239-7426-46DD-B612-75279DB53FC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562705" y="1363472"/>
              <a:ext cx="237352" cy="414352"/>
            </a:xfrm>
            <a:custGeom>
              <a:avLst/>
              <a:gdLst>
                <a:gd name="T0" fmla="*/ 27 w 27"/>
                <a:gd name="T1" fmla="*/ 29 h 47"/>
                <a:gd name="T2" fmla="*/ 25 w 27"/>
                <a:gd name="T3" fmla="*/ 31 h 47"/>
                <a:gd name="T4" fmla="*/ 22 w 27"/>
                <a:gd name="T5" fmla="*/ 29 h 47"/>
                <a:gd name="T6" fmla="*/ 22 w 27"/>
                <a:gd name="T7" fmla="*/ 19 h 47"/>
                <a:gd name="T8" fmla="*/ 20 w 27"/>
                <a:gd name="T9" fmla="*/ 19 h 47"/>
                <a:gd name="T10" fmla="*/ 20 w 27"/>
                <a:gd name="T11" fmla="*/ 44 h 47"/>
                <a:gd name="T12" fmla="*/ 17 w 27"/>
                <a:gd name="T13" fmla="*/ 47 h 47"/>
                <a:gd name="T14" fmla="*/ 14 w 27"/>
                <a:gd name="T15" fmla="*/ 44 h 47"/>
                <a:gd name="T16" fmla="*/ 14 w 27"/>
                <a:gd name="T17" fmla="*/ 31 h 47"/>
                <a:gd name="T18" fmla="*/ 13 w 27"/>
                <a:gd name="T19" fmla="*/ 31 h 47"/>
                <a:gd name="T20" fmla="*/ 13 w 27"/>
                <a:gd name="T21" fmla="*/ 44 h 47"/>
                <a:gd name="T22" fmla="*/ 10 w 27"/>
                <a:gd name="T23" fmla="*/ 47 h 47"/>
                <a:gd name="T24" fmla="*/ 7 w 27"/>
                <a:gd name="T25" fmla="*/ 44 h 47"/>
                <a:gd name="T26" fmla="*/ 7 w 27"/>
                <a:gd name="T27" fmla="*/ 19 h 47"/>
                <a:gd name="T28" fmla="*/ 5 w 27"/>
                <a:gd name="T29" fmla="*/ 19 h 47"/>
                <a:gd name="T30" fmla="*/ 5 w 27"/>
                <a:gd name="T31" fmla="*/ 29 h 47"/>
                <a:gd name="T32" fmla="*/ 2 w 27"/>
                <a:gd name="T33" fmla="*/ 31 h 47"/>
                <a:gd name="T34" fmla="*/ 0 w 27"/>
                <a:gd name="T35" fmla="*/ 29 h 47"/>
                <a:gd name="T36" fmla="*/ 0 w 27"/>
                <a:gd name="T37" fmla="*/ 18 h 47"/>
                <a:gd name="T38" fmla="*/ 5 w 27"/>
                <a:gd name="T39" fmla="*/ 12 h 47"/>
                <a:gd name="T40" fmla="*/ 22 w 27"/>
                <a:gd name="T41" fmla="*/ 12 h 47"/>
                <a:gd name="T42" fmla="*/ 27 w 27"/>
                <a:gd name="T43" fmla="*/ 18 h 47"/>
                <a:gd name="T44" fmla="*/ 27 w 27"/>
                <a:gd name="T45" fmla="*/ 29 h 47"/>
                <a:gd name="T46" fmla="*/ 14 w 27"/>
                <a:gd name="T47" fmla="*/ 12 h 47"/>
                <a:gd name="T48" fmla="*/ 8 w 27"/>
                <a:gd name="T49" fmla="*/ 6 h 47"/>
                <a:gd name="T50" fmla="*/ 14 w 27"/>
                <a:gd name="T51" fmla="*/ 0 h 47"/>
                <a:gd name="T52" fmla="*/ 20 w 27"/>
                <a:gd name="T53" fmla="*/ 6 h 47"/>
                <a:gd name="T54" fmla="*/ 14 w 27"/>
                <a:gd name="T5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" h="47">
                  <a:moveTo>
                    <a:pt x="27" y="29"/>
                  </a:moveTo>
                  <a:cubicBezTo>
                    <a:pt x="27" y="30"/>
                    <a:pt x="26" y="31"/>
                    <a:pt x="25" y="31"/>
                  </a:cubicBezTo>
                  <a:cubicBezTo>
                    <a:pt x="23" y="31"/>
                    <a:pt x="22" y="30"/>
                    <a:pt x="22" y="2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5"/>
                    <a:pt x="19" y="47"/>
                    <a:pt x="17" y="47"/>
                  </a:cubicBezTo>
                  <a:cubicBezTo>
                    <a:pt x="16" y="47"/>
                    <a:pt x="14" y="45"/>
                    <a:pt x="14" y="44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5"/>
                    <a:pt x="11" y="47"/>
                    <a:pt x="10" y="47"/>
                  </a:cubicBezTo>
                  <a:cubicBezTo>
                    <a:pt x="8" y="47"/>
                    <a:pt x="7" y="45"/>
                    <a:pt x="7" y="4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4" y="31"/>
                    <a:pt x="2" y="31"/>
                  </a:cubicBezTo>
                  <a:cubicBezTo>
                    <a:pt x="1" y="31"/>
                    <a:pt x="0" y="30"/>
                    <a:pt x="0" y="2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5"/>
                    <a:pt x="2" y="12"/>
                    <a:pt x="5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5" y="12"/>
                    <a:pt x="27" y="15"/>
                    <a:pt x="27" y="18"/>
                  </a:cubicBezTo>
                  <a:lnTo>
                    <a:pt x="27" y="29"/>
                  </a:lnTo>
                  <a:close/>
                  <a:moveTo>
                    <a:pt x="14" y="12"/>
                  </a:moveTo>
                  <a:cubicBezTo>
                    <a:pt x="10" y="12"/>
                    <a:pt x="8" y="9"/>
                    <a:pt x="8" y="6"/>
                  </a:cubicBezTo>
                  <a:cubicBezTo>
                    <a:pt x="8" y="2"/>
                    <a:pt x="10" y="0"/>
                    <a:pt x="14" y="0"/>
                  </a:cubicBezTo>
                  <a:cubicBezTo>
                    <a:pt x="17" y="0"/>
                    <a:pt x="20" y="2"/>
                    <a:pt x="20" y="6"/>
                  </a:cubicBezTo>
                  <a:cubicBezTo>
                    <a:pt x="20" y="9"/>
                    <a:pt x="17" y="12"/>
                    <a:pt x="14" y="12"/>
                  </a:cubicBezTo>
                  <a:close/>
                </a:path>
              </a:pathLst>
            </a:custGeom>
            <a:solidFill>
              <a:srgbClr val="344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228">
              <a:extLst>
                <a:ext uri="{FF2B5EF4-FFF2-40B4-BE49-F238E27FC236}">
                  <a16:creationId xmlns:a16="http://schemas.microsoft.com/office/drawing/2014/main" id="{9A1531AD-ECBD-48CB-AD4D-F8C28A6DB42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657706" y="1831209"/>
              <a:ext cx="304911" cy="286654"/>
            </a:xfrm>
            <a:custGeom>
              <a:avLst/>
              <a:gdLst>
                <a:gd name="T0" fmla="*/ 9 w 52"/>
                <a:gd name="T1" fmla="*/ 28 h 48"/>
                <a:gd name="T2" fmla="*/ 5 w 52"/>
                <a:gd name="T3" fmla="*/ 28 h 48"/>
                <a:gd name="T4" fmla="*/ 0 w 52"/>
                <a:gd name="T5" fmla="*/ 24 h 48"/>
                <a:gd name="T6" fmla="*/ 3 w 52"/>
                <a:gd name="T7" fmla="*/ 14 h 48"/>
                <a:gd name="T8" fmla="*/ 10 w 52"/>
                <a:gd name="T9" fmla="*/ 16 h 48"/>
                <a:gd name="T10" fmla="*/ 14 w 52"/>
                <a:gd name="T11" fmla="*/ 16 h 48"/>
                <a:gd name="T12" fmla="*/ 14 w 52"/>
                <a:gd name="T13" fmla="*/ 18 h 48"/>
                <a:gd name="T14" fmla="*/ 16 w 52"/>
                <a:gd name="T15" fmla="*/ 24 h 48"/>
                <a:gd name="T16" fmla="*/ 9 w 52"/>
                <a:gd name="T17" fmla="*/ 28 h 48"/>
                <a:gd name="T18" fmla="*/ 10 w 52"/>
                <a:gd name="T19" fmla="*/ 14 h 48"/>
                <a:gd name="T20" fmla="*/ 4 w 52"/>
                <a:gd name="T21" fmla="*/ 7 h 48"/>
                <a:gd name="T22" fmla="*/ 10 w 52"/>
                <a:gd name="T23" fmla="*/ 0 h 48"/>
                <a:gd name="T24" fmla="*/ 17 w 52"/>
                <a:gd name="T25" fmla="*/ 7 h 48"/>
                <a:gd name="T26" fmla="*/ 10 w 52"/>
                <a:gd name="T27" fmla="*/ 14 h 48"/>
                <a:gd name="T28" fmla="*/ 38 w 52"/>
                <a:gd name="T29" fmla="*/ 48 h 48"/>
                <a:gd name="T30" fmla="*/ 14 w 52"/>
                <a:gd name="T31" fmla="*/ 48 h 48"/>
                <a:gd name="T32" fmla="*/ 7 w 52"/>
                <a:gd name="T33" fmla="*/ 42 h 48"/>
                <a:gd name="T34" fmla="*/ 16 w 52"/>
                <a:gd name="T35" fmla="*/ 26 h 48"/>
                <a:gd name="T36" fmla="*/ 26 w 52"/>
                <a:gd name="T37" fmla="*/ 30 h 48"/>
                <a:gd name="T38" fmla="*/ 35 w 52"/>
                <a:gd name="T39" fmla="*/ 26 h 48"/>
                <a:gd name="T40" fmla="*/ 45 w 52"/>
                <a:gd name="T41" fmla="*/ 42 h 48"/>
                <a:gd name="T42" fmla="*/ 38 w 52"/>
                <a:gd name="T43" fmla="*/ 48 h 48"/>
                <a:gd name="T44" fmla="*/ 26 w 52"/>
                <a:gd name="T45" fmla="*/ 28 h 48"/>
                <a:gd name="T46" fmla="*/ 16 w 52"/>
                <a:gd name="T47" fmla="*/ 18 h 48"/>
                <a:gd name="T48" fmla="*/ 26 w 52"/>
                <a:gd name="T49" fmla="*/ 7 h 48"/>
                <a:gd name="T50" fmla="*/ 36 w 52"/>
                <a:gd name="T51" fmla="*/ 18 h 48"/>
                <a:gd name="T52" fmla="*/ 26 w 52"/>
                <a:gd name="T53" fmla="*/ 28 h 48"/>
                <a:gd name="T54" fmla="*/ 41 w 52"/>
                <a:gd name="T55" fmla="*/ 14 h 48"/>
                <a:gd name="T56" fmla="*/ 34 w 52"/>
                <a:gd name="T57" fmla="*/ 7 h 48"/>
                <a:gd name="T58" fmla="*/ 41 w 52"/>
                <a:gd name="T59" fmla="*/ 0 h 48"/>
                <a:gd name="T60" fmla="*/ 48 w 52"/>
                <a:gd name="T61" fmla="*/ 7 h 48"/>
                <a:gd name="T62" fmla="*/ 41 w 52"/>
                <a:gd name="T63" fmla="*/ 14 h 48"/>
                <a:gd name="T64" fmla="*/ 46 w 52"/>
                <a:gd name="T65" fmla="*/ 28 h 48"/>
                <a:gd name="T66" fmla="*/ 43 w 52"/>
                <a:gd name="T67" fmla="*/ 28 h 48"/>
                <a:gd name="T68" fmla="*/ 36 w 52"/>
                <a:gd name="T69" fmla="*/ 24 h 48"/>
                <a:gd name="T70" fmla="*/ 38 w 52"/>
                <a:gd name="T71" fmla="*/ 18 h 48"/>
                <a:gd name="T72" fmla="*/ 38 w 52"/>
                <a:gd name="T73" fmla="*/ 16 h 48"/>
                <a:gd name="T74" fmla="*/ 41 w 52"/>
                <a:gd name="T75" fmla="*/ 16 h 48"/>
                <a:gd name="T76" fmla="*/ 48 w 52"/>
                <a:gd name="T77" fmla="*/ 14 h 48"/>
                <a:gd name="T78" fmla="*/ 52 w 52"/>
                <a:gd name="T79" fmla="*/ 24 h 48"/>
                <a:gd name="T80" fmla="*/ 46 w 52"/>
                <a:gd name="T81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48">
                  <a:moveTo>
                    <a:pt x="9" y="28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3" y="28"/>
                    <a:pt x="0" y="27"/>
                    <a:pt x="0" y="24"/>
                  </a:cubicBezTo>
                  <a:cubicBezTo>
                    <a:pt x="0" y="21"/>
                    <a:pt x="0" y="14"/>
                    <a:pt x="3" y="14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2" y="16"/>
                    <a:pt x="13" y="16"/>
                    <a:pt x="14" y="16"/>
                  </a:cubicBezTo>
                  <a:cubicBezTo>
                    <a:pt x="14" y="16"/>
                    <a:pt x="14" y="17"/>
                    <a:pt x="14" y="18"/>
                  </a:cubicBezTo>
                  <a:cubicBezTo>
                    <a:pt x="14" y="20"/>
                    <a:pt x="15" y="22"/>
                    <a:pt x="16" y="24"/>
                  </a:cubicBezTo>
                  <a:cubicBezTo>
                    <a:pt x="13" y="25"/>
                    <a:pt x="11" y="26"/>
                    <a:pt x="9" y="28"/>
                  </a:cubicBezTo>
                  <a:close/>
                  <a:moveTo>
                    <a:pt x="10" y="14"/>
                  </a:moveTo>
                  <a:cubicBezTo>
                    <a:pt x="7" y="14"/>
                    <a:pt x="4" y="11"/>
                    <a:pt x="4" y="7"/>
                  </a:cubicBezTo>
                  <a:cubicBezTo>
                    <a:pt x="4" y="4"/>
                    <a:pt x="7" y="0"/>
                    <a:pt x="10" y="0"/>
                  </a:cubicBezTo>
                  <a:cubicBezTo>
                    <a:pt x="14" y="0"/>
                    <a:pt x="17" y="4"/>
                    <a:pt x="17" y="7"/>
                  </a:cubicBezTo>
                  <a:cubicBezTo>
                    <a:pt x="17" y="11"/>
                    <a:pt x="14" y="14"/>
                    <a:pt x="10" y="14"/>
                  </a:cubicBezTo>
                  <a:close/>
                  <a:moveTo>
                    <a:pt x="38" y="48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10" y="48"/>
                    <a:pt x="7" y="46"/>
                    <a:pt x="7" y="42"/>
                  </a:cubicBezTo>
                  <a:cubicBezTo>
                    <a:pt x="7" y="35"/>
                    <a:pt x="8" y="26"/>
                    <a:pt x="16" y="26"/>
                  </a:cubicBezTo>
                  <a:cubicBezTo>
                    <a:pt x="17" y="26"/>
                    <a:pt x="20" y="30"/>
                    <a:pt x="26" y="30"/>
                  </a:cubicBezTo>
                  <a:cubicBezTo>
                    <a:pt x="31" y="30"/>
                    <a:pt x="35" y="26"/>
                    <a:pt x="35" y="26"/>
                  </a:cubicBezTo>
                  <a:cubicBezTo>
                    <a:pt x="43" y="26"/>
                    <a:pt x="45" y="35"/>
                    <a:pt x="45" y="42"/>
                  </a:cubicBezTo>
                  <a:cubicBezTo>
                    <a:pt x="45" y="46"/>
                    <a:pt x="42" y="48"/>
                    <a:pt x="38" y="48"/>
                  </a:cubicBezTo>
                  <a:close/>
                  <a:moveTo>
                    <a:pt x="26" y="28"/>
                  </a:moveTo>
                  <a:cubicBezTo>
                    <a:pt x="20" y="28"/>
                    <a:pt x="16" y="23"/>
                    <a:pt x="16" y="18"/>
                  </a:cubicBezTo>
                  <a:cubicBezTo>
                    <a:pt x="16" y="12"/>
                    <a:pt x="20" y="7"/>
                    <a:pt x="26" y="7"/>
                  </a:cubicBezTo>
                  <a:cubicBezTo>
                    <a:pt x="32" y="7"/>
                    <a:pt x="36" y="12"/>
                    <a:pt x="36" y="18"/>
                  </a:cubicBezTo>
                  <a:cubicBezTo>
                    <a:pt x="36" y="23"/>
                    <a:pt x="32" y="28"/>
                    <a:pt x="26" y="28"/>
                  </a:cubicBezTo>
                  <a:close/>
                  <a:moveTo>
                    <a:pt x="41" y="14"/>
                  </a:moveTo>
                  <a:cubicBezTo>
                    <a:pt x="37" y="14"/>
                    <a:pt x="34" y="11"/>
                    <a:pt x="34" y="7"/>
                  </a:cubicBezTo>
                  <a:cubicBezTo>
                    <a:pt x="34" y="4"/>
                    <a:pt x="37" y="0"/>
                    <a:pt x="41" y="0"/>
                  </a:cubicBezTo>
                  <a:cubicBezTo>
                    <a:pt x="45" y="0"/>
                    <a:pt x="48" y="4"/>
                    <a:pt x="48" y="7"/>
                  </a:cubicBezTo>
                  <a:cubicBezTo>
                    <a:pt x="48" y="11"/>
                    <a:pt x="45" y="14"/>
                    <a:pt x="41" y="14"/>
                  </a:cubicBezTo>
                  <a:close/>
                  <a:moveTo>
                    <a:pt x="46" y="28"/>
                  </a:moveTo>
                  <a:cubicBezTo>
                    <a:pt x="43" y="28"/>
                    <a:pt x="43" y="28"/>
                    <a:pt x="43" y="28"/>
                  </a:cubicBezTo>
                  <a:cubicBezTo>
                    <a:pt x="41" y="26"/>
                    <a:pt x="38" y="25"/>
                    <a:pt x="36" y="24"/>
                  </a:cubicBezTo>
                  <a:cubicBezTo>
                    <a:pt x="37" y="22"/>
                    <a:pt x="38" y="20"/>
                    <a:pt x="38" y="18"/>
                  </a:cubicBezTo>
                  <a:cubicBezTo>
                    <a:pt x="38" y="17"/>
                    <a:pt x="38" y="16"/>
                    <a:pt x="38" y="16"/>
                  </a:cubicBezTo>
                  <a:cubicBezTo>
                    <a:pt x="39" y="16"/>
                    <a:pt x="40" y="16"/>
                    <a:pt x="41" y="16"/>
                  </a:cubicBezTo>
                  <a:cubicBezTo>
                    <a:pt x="45" y="16"/>
                    <a:pt x="48" y="14"/>
                    <a:pt x="48" y="14"/>
                  </a:cubicBezTo>
                  <a:cubicBezTo>
                    <a:pt x="52" y="14"/>
                    <a:pt x="52" y="21"/>
                    <a:pt x="52" y="24"/>
                  </a:cubicBezTo>
                  <a:cubicBezTo>
                    <a:pt x="52" y="27"/>
                    <a:pt x="49" y="28"/>
                    <a:pt x="46" y="28"/>
                  </a:cubicBezTo>
                  <a:close/>
                </a:path>
              </a:pathLst>
            </a:custGeom>
            <a:solidFill>
              <a:srgbClr val="E57334"/>
            </a:solidFill>
            <a:ln>
              <a:noFill/>
            </a:ln>
          </p:spPr>
          <p:txBody>
            <a:bodyPr vert="horz" wrap="square" lIns="91438" tIns="45719" rIns="91438" bIns="45719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orbel"/>
                <a:cs typeface="Corbel"/>
              </a:endParaRPr>
            </a:p>
          </p:txBody>
        </p:sp>
        <p:sp>
          <p:nvSpPr>
            <p:cNvPr id="35" name="Rechthoek: afgeronde hoeken 34">
              <a:extLst>
                <a:ext uri="{FF2B5EF4-FFF2-40B4-BE49-F238E27FC236}">
                  <a16:creationId xmlns:a16="http://schemas.microsoft.com/office/drawing/2014/main" id="{A3C75173-EFB3-46A3-BD88-3C6A7F83936E}"/>
                </a:ext>
              </a:extLst>
            </p:cNvPr>
            <p:cNvSpPr/>
            <p:nvPr/>
          </p:nvSpPr>
          <p:spPr>
            <a:xfrm>
              <a:off x="3051474" y="525796"/>
              <a:ext cx="3783542" cy="1820027"/>
            </a:xfrm>
            <a:prstGeom prst="roundRect">
              <a:avLst/>
            </a:prstGeom>
            <a:noFill/>
            <a:ln>
              <a:solidFill>
                <a:schemeClr val="accent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472296"/>
                        <a:gd name="connsiteY0" fmla="*/ 380171 h 2280983"/>
                        <a:gd name="connsiteX1" fmla="*/ 380171 w 4472296"/>
                        <a:gd name="connsiteY1" fmla="*/ 0 h 2280983"/>
                        <a:gd name="connsiteX2" fmla="*/ 984689 w 4472296"/>
                        <a:gd name="connsiteY2" fmla="*/ 0 h 2280983"/>
                        <a:gd name="connsiteX3" fmla="*/ 1477849 w 4472296"/>
                        <a:gd name="connsiteY3" fmla="*/ 0 h 2280983"/>
                        <a:gd name="connsiteX4" fmla="*/ 1933889 w 4472296"/>
                        <a:gd name="connsiteY4" fmla="*/ 0 h 2280983"/>
                        <a:gd name="connsiteX5" fmla="*/ 2501288 w 4472296"/>
                        <a:gd name="connsiteY5" fmla="*/ 0 h 2280983"/>
                        <a:gd name="connsiteX6" fmla="*/ 2994447 w 4472296"/>
                        <a:gd name="connsiteY6" fmla="*/ 0 h 2280983"/>
                        <a:gd name="connsiteX7" fmla="*/ 3598965 w 4472296"/>
                        <a:gd name="connsiteY7" fmla="*/ 0 h 2280983"/>
                        <a:gd name="connsiteX8" fmla="*/ 4092125 w 4472296"/>
                        <a:gd name="connsiteY8" fmla="*/ 0 h 2280983"/>
                        <a:gd name="connsiteX9" fmla="*/ 4472296 w 4472296"/>
                        <a:gd name="connsiteY9" fmla="*/ 380171 h 2280983"/>
                        <a:gd name="connsiteX10" fmla="*/ 4472296 w 4472296"/>
                        <a:gd name="connsiteY10" fmla="*/ 856639 h 2280983"/>
                        <a:gd name="connsiteX11" fmla="*/ 4472296 w 4472296"/>
                        <a:gd name="connsiteY11" fmla="*/ 1363519 h 2280983"/>
                        <a:gd name="connsiteX12" fmla="*/ 4472296 w 4472296"/>
                        <a:gd name="connsiteY12" fmla="*/ 1900812 h 2280983"/>
                        <a:gd name="connsiteX13" fmla="*/ 4092125 w 4472296"/>
                        <a:gd name="connsiteY13" fmla="*/ 2280983 h 2280983"/>
                        <a:gd name="connsiteX14" fmla="*/ 3561846 w 4472296"/>
                        <a:gd name="connsiteY14" fmla="*/ 2280983 h 2280983"/>
                        <a:gd name="connsiteX15" fmla="*/ 3031567 w 4472296"/>
                        <a:gd name="connsiteY15" fmla="*/ 2280983 h 2280983"/>
                        <a:gd name="connsiteX16" fmla="*/ 2427048 w 4472296"/>
                        <a:gd name="connsiteY16" fmla="*/ 2280983 h 2280983"/>
                        <a:gd name="connsiteX17" fmla="*/ 1896769 w 4472296"/>
                        <a:gd name="connsiteY17" fmla="*/ 2280983 h 2280983"/>
                        <a:gd name="connsiteX18" fmla="*/ 1477849 w 4472296"/>
                        <a:gd name="connsiteY18" fmla="*/ 2280983 h 2280983"/>
                        <a:gd name="connsiteX19" fmla="*/ 1021809 w 4472296"/>
                        <a:gd name="connsiteY19" fmla="*/ 2280983 h 2280983"/>
                        <a:gd name="connsiteX20" fmla="*/ 380171 w 4472296"/>
                        <a:gd name="connsiteY20" fmla="*/ 2280983 h 2280983"/>
                        <a:gd name="connsiteX21" fmla="*/ 0 w 4472296"/>
                        <a:gd name="connsiteY21" fmla="*/ 1900812 h 2280983"/>
                        <a:gd name="connsiteX22" fmla="*/ 0 w 4472296"/>
                        <a:gd name="connsiteY22" fmla="*/ 1424344 h 2280983"/>
                        <a:gd name="connsiteX23" fmla="*/ 0 w 4472296"/>
                        <a:gd name="connsiteY23" fmla="*/ 963083 h 2280983"/>
                        <a:gd name="connsiteX24" fmla="*/ 0 w 4472296"/>
                        <a:gd name="connsiteY24" fmla="*/ 380171 h 22809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4472296" h="2280983" extrusionOk="0">
                          <a:moveTo>
                            <a:pt x="0" y="380171"/>
                          </a:moveTo>
                          <a:cubicBezTo>
                            <a:pt x="-16831" y="159826"/>
                            <a:pt x="164429" y="2169"/>
                            <a:pt x="380171" y="0"/>
                          </a:cubicBezTo>
                          <a:cubicBezTo>
                            <a:pt x="611533" y="-59267"/>
                            <a:pt x="692525" y="70147"/>
                            <a:pt x="984689" y="0"/>
                          </a:cubicBezTo>
                          <a:cubicBezTo>
                            <a:pt x="1276853" y="-70147"/>
                            <a:pt x="1353936" y="13134"/>
                            <a:pt x="1477849" y="0"/>
                          </a:cubicBezTo>
                          <a:cubicBezTo>
                            <a:pt x="1601762" y="-13134"/>
                            <a:pt x="1724268" y="44509"/>
                            <a:pt x="1933889" y="0"/>
                          </a:cubicBezTo>
                          <a:cubicBezTo>
                            <a:pt x="2143510" y="-44509"/>
                            <a:pt x="2268503" y="65160"/>
                            <a:pt x="2501288" y="0"/>
                          </a:cubicBezTo>
                          <a:cubicBezTo>
                            <a:pt x="2734073" y="-65160"/>
                            <a:pt x="2842132" y="42731"/>
                            <a:pt x="2994447" y="0"/>
                          </a:cubicBezTo>
                          <a:cubicBezTo>
                            <a:pt x="3146762" y="-42731"/>
                            <a:pt x="3302905" y="51008"/>
                            <a:pt x="3598965" y="0"/>
                          </a:cubicBezTo>
                          <a:cubicBezTo>
                            <a:pt x="3895025" y="-51008"/>
                            <a:pt x="3988577" y="58967"/>
                            <a:pt x="4092125" y="0"/>
                          </a:cubicBezTo>
                          <a:cubicBezTo>
                            <a:pt x="4299365" y="4504"/>
                            <a:pt x="4442098" y="135182"/>
                            <a:pt x="4472296" y="380171"/>
                          </a:cubicBezTo>
                          <a:cubicBezTo>
                            <a:pt x="4514776" y="519636"/>
                            <a:pt x="4449443" y="756006"/>
                            <a:pt x="4472296" y="856639"/>
                          </a:cubicBezTo>
                          <a:cubicBezTo>
                            <a:pt x="4495149" y="957272"/>
                            <a:pt x="4447017" y="1238143"/>
                            <a:pt x="4472296" y="1363519"/>
                          </a:cubicBezTo>
                          <a:cubicBezTo>
                            <a:pt x="4497575" y="1488895"/>
                            <a:pt x="4413596" y="1634133"/>
                            <a:pt x="4472296" y="1900812"/>
                          </a:cubicBezTo>
                          <a:cubicBezTo>
                            <a:pt x="4504693" y="2150459"/>
                            <a:pt x="4327765" y="2258501"/>
                            <a:pt x="4092125" y="2280983"/>
                          </a:cubicBezTo>
                          <a:cubicBezTo>
                            <a:pt x="3906595" y="2282966"/>
                            <a:pt x="3709484" y="2266567"/>
                            <a:pt x="3561846" y="2280983"/>
                          </a:cubicBezTo>
                          <a:cubicBezTo>
                            <a:pt x="3414208" y="2295399"/>
                            <a:pt x="3220125" y="2231491"/>
                            <a:pt x="3031567" y="2280983"/>
                          </a:cubicBezTo>
                          <a:cubicBezTo>
                            <a:pt x="2843009" y="2330475"/>
                            <a:pt x="2692737" y="2260469"/>
                            <a:pt x="2427048" y="2280983"/>
                          </a:cubicBezTo>
                          <a:cubicBezTo>
                            <a:pt x="2161359" y="2301497"/>
                            <a:pt x="2117292" y="2261396"/>
                            <a:pt x="1896769" y="2280983"/>
                          </a:cubicBezTo>
                          <a:cubicBezTo>
                            <a:pt x="1676246" y="2300570"/>
                            <a:pt x="1619291" y="2251199"/>
                            <a:pt x="1477849" y="2280983"/>
                          </a:cubicBezTo>
                          <a:cubicBezTo>
                            <a:pt x="1336407" y="2310767"/>
                            <a:pt x="1150569" y="2280755"/>
                            <a:pt x="1021809" y="2280983"/>
                          </a:cubicBezTo>
                          <a:cubicBezTo>
                            <a:pt x="893049" y="2281211"/>
                            <a:pt x="555168" y="2209294"/>
                            <a:pt x="380171" y="2280983"/>
                          </a:cubicBezTo>
                          <a:cubicBezTo>
                            <a:pt x="223223" y="2269765"/>
                            <a:pt x="809" y="2118453"/>
                            <a:pt x="0" y="1900812"/>
                          </a:cubicBezTo>
                          <a:cubicBezTo>
                            <a:pt x="-23492" y="1729778"/>
                            <a:pt x="52835" y="1543035"/>
                            <a:pt x="0" y="1424344"/>
                          </a:cubicBezTo>
                          <a:cubicBezTo>
                            <a:pt x="-52835" y="1305653"/>
                            <a:pt x="28797" y="1088467"/>
                            <a:pt x="0" y="963083"/>
                          </a:cubicBezTo>
                          <a:cubicBezTo>
                            <a:pt x="-28797" y="837699"/>
                            <a:pt x="58748" y="508911"/>
                            <a:pt x="0" y="380171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kstvak 35">
              <a:extLst>
                <a:ext uri="{FF2B5EF4-FFF2-40B4-BE49-F238E27FC236}">
                  <a16:creationId xmlns:a16="http://schemas.microsoft.com/office/drawing/2014/main" id="{E9B7B992-C324-4D90-A627-E15B7B18E70B}"/>
                </a:ext>
              </a:extLst>
            </p:cNvPr>
            <p:cNvSpPr txBox="1"/>
            <p:nvPr/>
          </p:nvSpPr>
          <p:spPr>
            <a:xfrm>
              <a:off x="4485023" y="548920"/>
              <a:ext cx="885396" cy="24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/>
                <a:t>Populatie</a:t>
              </a:r>
              <a:endParaRPr lang="en-US" sz="1200"/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2C93ACFA-AABB-49AE-9C43-90F8B9635494}"/>
                </a:ext>
              </a:extLst>
            </p:cNvPr>
            <p:cNvSpPr txBox="1"/>
            <p:nvPr/>
          </p:nvSpPr>
          <p:spPr>
            <a:xfrm>
              <a:off x="3151805" y="539109"/>
              <a:ext cx="1191286" cy="24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/>
                <a:t>Aanbieders </a:t>
              </a:r>
              <a:endParaRPr lang="en-US" sz="1200"/>
            </a:p>
          </p:txBody>
        </p:sp>
        <p:sp>
          <p:nvSpPr>
            <p:cNvPr id="38" name="Tekstvak 37">
              <a:extLst>
                <a:ext uri="{FF2B5EF4-FFF2-40B4-BE49-F238E27FC236}">
                  <a16:creationId xmlns:a16="http://schemas.microsoft.com/office/drawing/2014/main" id="{DE5561F9-1071-4C59-8FB5-26303A8132FD}"/>
                </a:ext>
              </a:extLst>
            </p:cNvPr>
            <p:cNvSpPr txBox="1"/>
            <p:nvPr/>
          </p:nvSpPr>
          <p:spPr>
            <a:xfrm>
              <a:off x="5526898" y="548920"/>
              <a:ext cx="1216578" cy="24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/>
                <a:t>Bekostigers</a:t>
              </a:r>
              <a:endParaRPr lang="en-US" sz="1200"/>
            </a:p>
          </p:txBody>
        </p:sp>
        <p:sp>
          <p:nvSpPr>
            <p:cNvPr id="41" name="Freeform 120">
              <a:extLst>
                <a:ext uri="{FF2B5EF4-FFF2-40B4-BE49-F238E27FC236}">
                  <a16:creationId xmlns:a16="http://schemas.microsoft.com/office/drawing/2014/main" id="{5B9D4879-C350-4D8A-81F7-30F7311D7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4351" y="92389"/>
              <a:ext cx="1069422" cy="1257301"/>
            </a:xfrm>
            <a:custGeom>
              <a:avLst/>
              <a:gdLst>
                <a:gd name="T0" fmla="*/ 259 w 2902"/>
                <a:gd name="T1" fmla="*/ 2253 h 3429"/>
                <a:gd name="T2" fmla="*/ 491 w 2902"/>
                <a:gd name="T3" fmla="*/ 2318 h 3429"/>
                <a:gd name="T4" fmla="*/ 597 w 2902"/>
                <a:gd name="T5" fmla="*/ 2372 h 3429"/>
                <a:gd name="T6" fmla="*/ 480 w 2902"/>
                <a:gd name="T7" fmla="*/ 2412 h 3429"/>
                <a:gd name="T8" fmla="*/ 611 w 2902"/>
                <a:gd name="T9" fmla="*/ 2564 h 3429"/>
                <a:gd name="T10" fmla="*/ 389 w 2902"/>
                <a:gd name="T11" fmla="*/ 2421 h 3429"/>
                <a:gd name="T12" fmla="*/ 230 w 2902"/>
                <a:gd name="T13" fmla="*/ 2354 h 3429"/>
                <a:gd name="T14" fmla="*/ 101 w 2902"/>
                <a:gd name="T15" fmla="*/ 2542 h 3429"/>
                <a:gd name="T16" fmla="*/ 377 w 2902"/>
                <a:gd name="T17" fmla="*/ 2551 h 3429"/>
                <a:gd name="T18" fmla="*/ 614 w 2902"/>
                <a:gd name="T19" fmla="*/ 2603 h 3429"/>
                <a:gd name="T20" fmla="*/ 747 w 2902"/>
                <a:gd name="T21" fmla="*/ 2579 h 3429"/>
                <a:gd name="T22" fmla="*/ 944 w 2902"/>
                <a:gd name="T23" fmla="*/ 2584 h 3429"/>
                <a:gd name="T24" fmla="*/ 1097 w 2902"/>
                <a:gd name="T25" fmla="*/ 2536 h 3429"/>
                <a:gd name="T26" fmla="*/ 1163 w 2902"/>
                <a:gd name="T27" fmla="*/ 2616 h 3429"/>
                <a:gd name="T28" fmla="*/ 1284 w 2902"/>
                <a:gd name="T29" fmla="*/ 2633 h 3429"/>
                <a:gd name="T30" fmla="*/ 1503 w 2902"/>
                <a:gd name="T31" fmla="*/ 2776 h 3429"/>
                <a:gd name="T32" fmla="*/ 1747 w 2902"/>
                <a:gd name="T33" fmla="*/ 2887 h 3429"/>
                <a:gd name="T34" fmla="*/ 1880 w 2902"/>
                <a:gd name="T35" fmla="*/ 2985 h 3429"/>
                <a:gd name="T36" fmla="*/ 1789 w 2902"/>
                <a:gd name="T37" fmla="*/ 3163 h 3429"/>
                <a:gd name="T38" fmla="*/ 1759 w 2902"/>
                <a:gd name="T39" fmla="*/ 3266 h 3429"/>
                <a:gd name="T40" fmla="*/ 1805 w 2902"/>
                <a:gd name="T41" fmla="*/ 3421 h 3429"/>
                <a:gd name="T42" fmla="*/ 2002 w 2902"/>
                <a:gd name="T43" fmla="*/ 3426 h 3429"/>
                <a:gd name="T44" fmla="*/ 2069 w 2902"/>
                <a:gd name="T45" fmla="*/ 3286 h 3429"/>
                <a:gd name="T46" fmla="*/ 2018 w 2902"/>
                <a:gd name="T47" fmla="*/ 3142 h 3429"/>
                <a:gd name="T48" fmla="*/ 1948 w 2902"/>
                <a:gd name="T49" fmla="*/ 3066 h 3429"/>
                <a:gd name="T50" fmla="*/ 2118 w 2902"/>
                <a:gd name="T51" fmla="*/ 2899 h 3429"/>
                <a:gd name="T52" fmla="*/ 2124 w 2902"/>
                <a:gd name="T53" fmla="*/ 2730 h 3429"/>
                <a:gd name="T54" fmla="*/ 2133 w 2902"/>
                <a:gd name="T55" fmla="*/ 2433 h 3429"/>
                <a:gd name="T56" fmla="*/ 1989 w 2902"/>
                <a:gd name="T57" fmla="*/ 2186 h 3429"/>
                <a:gd name="T58" fmla="*/ 1957 w 2902"/>
                <a:gd name="T59" fmla="*/ 2078 h 3429"/>
                <a:gd name="T60" fmla="*/ 2120 w 2902"/>
                <a:gd name="T61" fmla="*/ 1974 h 3429"/>
                <a:gd name="T62" fmla="*/ 2278 w 2902"/>
                <a:gd name="T63" fmla="*/ 2070 h 3429"/>
                <a:gd name="T64" fmla="*/ 2433 w 2902"/>
                <a:gd name="T65" fmla="*/ 1995 h 3429"/>
                <a:gd name="T66" fmla="*/ 2578 w 2902"/>
                <a:gd name="T67" fmla="*/ 1819 h 3429"/>
                <a:gd name="T68" fmla="*/ 2667 w 2902"/>
                <a:gd name="T69" fmla="*/ 1682 h 3429"/>
                <a:gd name="T70" fmla="*/ 2802 w 2902"/>
                <a:gd name="T71" fmla="*/ 1340 h 3429"/>
                <a:gd name="T72" fmla="*/ 2527 w 2902"/>
                <a:gd name="T73" fmla="*/ 1182 h 3429"/>
                <a:gd name="T74" fmla="*/ 2570 w 2902"/>
                <a:gd name="T75" fmla="*/ 1026 h 3429"/>
                <a:gd name="T76" fmla="*/ 2796 w 2902"/>
                <a:gd name="T77" fmla="*/ 933 h 3429"/>
                <a:gd name="T78" fmla="*/ 2874 w 2902"/>
                <a:gd name="T79" fmla="*/ 415 h 3429"/>
                <a:gd name="T80" fmla="*/ 2785 w 2902"/>
                <a:gd name="T81" fmla="*/ 214 h 3429"/>
                <a:gd name="T82" fmla="*/ 2617 w 2902"/>
                <a:gd name="T83" fmla="*/ 31 h 3429"/>
                <a:gd name="T84" fmla="*/ 2157 w 2902"/>
                <a:gd name="T85" fmla="*/ 69 h 3429"/>
                <a:gd name="T86" fmla="*/ 1642 w 2902"/>
                <a:gd name="T87" fmla="*/ 259 h 3429"/>
                <a:gd name="T88" fmla="*/ 1538 w 2902"/>
                <a:gd name="T89" fmla="*/ 608 h 3429"/>
                <a:gd name="T90" fmla="*/ 1663 w 2902"/>
                <a:gd name="T91" fmla="*/ 810 h 3429"/>
                <a:gd name="T92" fmla="*/ 1679 w 2902"/>
                <a:gd name="T93" fmla="*/ 925 h 3429"/>
                <a:gd name="T94" fmla="*/ 1896 w 2902"/>
                <a:gd name="T95" fmla="*/ 1215 h 3429"/>
                <a:gd name="T96" fmla="*/ 1544 w 2902"/>
                <a:gd name="T97" fmla="*/ 1545 h 3429"/>
                <a:gd name="T98" fmla="*/ 1255 w 2902"/>
                <a:gd name="T99" fmla="*/ 1431 h 3429"/>
                <a:gd name="T100" fmla="*/ 1284 w 2902"/>
                <a:gd name="T101" fmla="*/ 1334 h 3429"/>
                <a:gd name="T102" fmla="*/ 1278 w 2902"/>
                <a:gd name="T103" fmla="*/ 1166 h 3429"/>
                <a:gd name="T104" fmla="*/ 1375 w 2902"/>
                <a:gd name="T105" fmla="*/ 1055 h 3429"/>
                <a:gd name="T106" fmla="*/ 1329 w 2902"/>
                <a:gd name="T107" fmla="*/ 898 h 3429"/>
                <a:gd name="T108" fmla="*/ 1214 w 2902"/>
                <a:gd name="T109" fmla="*/ 683 h 3429"/>
                <a:gd name="T110" fmla="*/ 1056 w 2902"/>
                <a:gd name="T111" fmla="*/ 641 h 3429"/>
                <a:gd name="T112" fmla="*/ 894 w 2902"/>
                <a:gd name="T113" fmla="*/ 1290 h 3429"/>
                <a:gd name="T114" fmla="*/ 475 w 2902"/>
                <a:gd name="T115" fmla="*/ 1940 h 3429"/>
                <a:gd name="T116" fmla="*/ 346 w 2902"/>
                <a:gd name="T117" fmla="*/ 2111 h 3429"/>
                <a:gd name="T118" fmla="*/ 504 w 2902"/>
                <a:gd name="T119" fmla="*/ 2219 h 3429"/>
                <a:gd name="T120" fmla="*/ 327 w 2902"/>
                <a:gd name="T121" fmla="*/ 2176 h 3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2" h="3429">
                  <a:moveTo>
                    <a:pt x="309" y="2170"/>
                  </a:moveTo>
                  <a:lnTo>
                    <a:pt x="274" y="2166"/>
                  </a:lnTo>
                  <a:lnTo>
                    <a:pt x="255" y="2174"/>
                  </a:lnTo>
                  <a:lnTo>
                    <a:pt x="235" y="2175"/>
                  </a:lnTo>
                  <a:lnTo>
                    <a:pt x="220" y="2180"/>
                  </a:lnTo>
                  <a:lnTo>
                    <a:pt x="206" y="2192"/>
                  </a:lnTo>
                  <a:lnTo>
                    <a:pt x="200" y="2206"/>
                  </a:lnTo>
                  <a:lnTo>
                    <a:pt x="197" y="2227"/>
                  </a:lnTo>
                  <a:lnTo>
                    <a:pt x="198" y="2236"/>
                  </a:lnTo>
                  <a:lnTo>
                    <a:pt x="203" y="2246"/>
                  </a:lnTo>
                  <a:lnTo>
                    <a:pt x="214" y="2254"/>
                  </a:lnTo>
                  <a:lnTo>
                    <a:pt x="222" y="2258"/>
                  </a:lnTo>
                  <a:lnTo>
                    <a:pt x="237" y="2259"/>
                  </a:lnTo>
                  <a:lnTo>
                    <a:pt x="259" y="2253"/>
                  </a:lnTo>
                  <a:lnTo>
                    <a:pt x="291" y="2229"/>
                  </a:lnTo>
                  <a:lnTo>
                    <a:pt x="301" y="2230"/>
                  </a:lnTo>
                  <a:lnTo>
                    <a:pt x="309" y="2238"/>
                  </a:lnTo>
                  <a:lnTo>
                    <a:pt x="312" y="2248"/>
                  </a:lnTo>
                  <a:lnTo>
                    <a:pt x="319" y="2253"/>
                  </a:lnTo>
                  <a:lnTo>
                    <a:pt x="345" y="2260"/>
                  </a:lnTo>
                  <a:lnTo>
                    <a:pt x="349" y="2277"/>
                  </a:lnTo>
                  <a:lnTo>
                    <a:pt x="357" y="2290"/>
                  </a:lnTo>
                  <a:lnTo>
                    <a:pt x="361" y="2307"/>
                  </a:lnTo>
                  <a:lnTo>
                    <a:pt x="380" y="2314"/>
                  </a:lnTo>
                  <a:lnTo>
                    <a:pt x="395" y="2313"/>
                  </a:lnTo>
                  <a:lnTo>
                    <a:pt x="413" y="2335"/>
                  </a:lnTo>
                  <a:lnTo>
                    <a:pt x="445" y="2331"/>
                  </a:lnTo>
                  <a:lnTo>
                    <a:pt x="491" y="2318"/>
                  </a:lnTo>
                  <a:lnTo>
                    <a:pt x="509" y="2306"/>
                  </a:lnTo>
                  <a:lnTo>
                    <a:pt x="523" y="2291"/>
                  </a:lnTo>
                  <a:lnTo>
                    <a:pt x="529" y="2290"/>
                  </a:lnTo>
                  <a:lnTo>
                    <a:pt x="526" y="2308"/>
                  </a:lnTo>
                  <a:lnTo>
                    <a:pt x="528" y="2318"/>
                  </a:lnTo>
                  <a:lnTo>
                    <a:pt x="539" y="2324"/>
                  </a:lnTo>
                  <a:lnTo>
                    <a:pt x="544" y="2335"/>
                  </a:lnTo>
                  <a:lnTo>
                    <a:pt x="559" y="2338"/>
                  </a:lnTo>
                  <a:lnTo>
                    <a:pt x="581" y="2334"/>
                  </a:lnTo>
                  <a:lnTo>
                    <a:pt x="585" y="2335"/>
                  </a:lnTo>
                  <a:lnTo>
                    <a:pt x="593" y="2341"/>
                  </a:lnTo>
                  <a:lnTo>
                    <a:pt x="600" y="2356"/>
                  </a:lnTo>
                  <a:lnTo>
                    <a:pt x="601" y="2369"/>
                  </a:lnTo>
                  <a:lnTo>
                    <a:pt x="597" y="2372"/>
                  </a:lnTo>
                  <a:lnTo>
                    <a:pt x="594" y="2369"/>
                  </a:lnTo>
                  <a:lnTo>
                    <a:pt x="592" y="2358"/>
                  </a:lnTo>
                  <a:lnTo>
                    <a:pt x="582" y="2356"/>
                  </a:lnTo>
                  <a:lnTo>
                    <a:pt x="571" y="2349"/>
                  </a:lnTo>
                  <a:lnTo>
                    <a:pt x="550" y="2353"/>
                  </a:lnTo>
                  <a:lnTo>
                    <a:pt x="534" y="2352"/>
                  </a:lnTo>
                  <a:lnTo>
                    <a:pt x="501" y="2338"/>
                  </a:lnTo>
                  <a:lnTo>
                    <a:pt x="488" y="2342"/>
                  </a:lnTo>
                  <a:lnTo>
                    <a:pt x="441" y="2361"/>
                  </a:lnTo>
                  <a:lnTo>
                    <a:pt x="430" y="2368"/>
                  </a:lnTo>
                  <a:lnTo>
                    <a:pt x="432" y="2376"/>
                  </a:lnTo>
                  <a:lnTo>
                    <a:pt x="455" y="2390"/>
                  </a:lnTo>
                  <a:lnTo>
                    <a:pt x="466" y="2406"/>
                  </a:lnTo>
                  <a:lnTo>
                    <a:pt x="480" y="2412"/>
                  </a:lnTo>
                  <a:lnTo>
                    <a:pt x="502" y="2442"/>
                  </a:lnTo>
                  <a:lnTo>
                    <a:pt x="558" y="2445"/>
                  </a:lnTo>
                  <a:lnTo>
                    <a:pt x="569" y="2448"/>
                  </a:lnTo>
                  <a:lnTo>
                    <a:pt x="596" y="2464"/>
                  </a:lnTo>
                  <a:lnTo>
                    <a:pt x="612" y="2458"/>
                  </a:lnTo>
                  <a:lnTo>
                    <a:pt x="642" y="2470"/>
                  </a:lnTo>
                  <a:lnTo>
                    <a:pt x="648" y="2486"/>
                  </a:lnTo>
                  <a:lnTo>
                    <a:pt x="658" y="2498"/>
                  </a:lnTo>
                  <a:lnTo>
                    <a:pt x="664" y="2513"/>
                  </a:lnTo>
                  <a:lnTo>
                    <a:pt x="663" y="2540"/>
                  </a:lnTo>
                  <a:lnTo>
                    <a:pt x="660" y="2548"/>
                  </a:lnTo>
                  <a:lnTo>
                    <a:pt x="644" y="2554"/>
                  </a:lnTo>
                  <a:lnTo>
                    <a:pt x="622" y="2565"/>
                  </a:lnTo>
                  <a:lnTo>
                    <a:pt x="611" y="2564"/>
                  </a:lnTo>
                  <a:lnTo>
                    <a:pt x="599" y="2558"/>
                  </a:lnTo>
                  <a:lnTo>
                    <a:pt x="591" y="2559"/>
                  </a:lnTo>
                  <a:lnTo>
                    <a:pt x="576" y="2558"/>
                  </a:lnTo>
                  <a:lnTo>
                    <a:pt x="554" y="2563"/>
                  </a:lnTo>
                  <a:lnTo>
                    <a:pt x="529" y="2557"/>
                  </a:lnTo>
                  <a:lnTo>
                    <a:pt x="510" y="2542"/>
                  </a:lnTo>
                  <a:lnTo>
                    <a:pt x="500" y="2520"/>
                  </a:lnTo>
                  <a:lnTo>
                    <a:pt x="489" y="2508"/>
                  </a:lnTo>
                  <a:lnTo>
                    <a:pt x="489" y="2487"/>
                  </a:lnTo>
                  <a:lnTo>
                    <a:pt x="480" y="2473"/>
                  </a:lnTo>
                  <a:lnTo>
                    <a:pt x="468" y="2464"/>
                  </a:lnTo>
                  <a:lnTo>
                    <a:pt x="442" y="2448"/>
                  </a:lnTo>
                  <a:lnTo>
                    <a:pt x="395" y="2432"/>
                  </a:lnTo>
                  <a:lnTo>
                    <a:pt x="389" y="2421"/>
                  </a:lnTo>
                  <a:lnTo>
                    <a:pt x="382" y="2418"/>
                  </a:lnTo>
                  <a:lnTo>
                    <a:pt x="376" y="2417"/>
                  </a:lnTo>
                  <a:lnTo>
                    <a:pt x="346" y="2424"/>
                  </a:lnTo>
                  <a:lnTo>
                    <a:pt x="338" y="2422"/>
                  </a:lnTo>
                  <a:lnTo>
                    <a:pt x="336" y="2415"/>
                  </a:lnTo>
                  <a:lnTo>
                    <a:pt x="346" y="2403"/>
                  </a:lnTo>
                  <a:lnTo>
                    <a:pt x="362" y="2396"/>
                  </a:lnTo>
                  <a:lnTo>
                    <a:pt x="361" y="2387"/>
                  </a:lnTo>
                  <a:lnTo>
                    <a:pt x="356" y="2372"/>
                  </a:lnTo>
                  <a:lnTo>
                    <a:pt x="342" y="2361"/>
                  </a:lnTo>
                  <a:lnTo>
                    <a:pt x="336" y="2350"/>
                  </a:lnTo>
                  <a:lnTo>
                    <a:pt x="312" y="2343"/>
                  </a:lnTo>
                  <a:lnTo>
                    <a:pt x="282" y="2344"/>
                  </a:lnTo>
                  <a:lnTo>
                    <a:pt x="230" y="2354"/>
                  </a:lnTo>
                  <a:lnTo>
                    <a:pt x="207" y="2348"/>
                  </a:lnTo>
                  <a:lnTo>
                    <a:pt x="148" y="2357"/>
                  </a:lnTo>
                  <a:lnTo>
                    <a:pt x="126" y="2349"/>
                  </a:lnTo>
                  <a:lnTo>
                    <a:pt x="102" y="2350"/>
                  </a:lnTo>
                  <a:lnTo>
                    <a:pt x="19" y="2403"/>
                  </a:lnTo>
                  <a:lnTo>
                    <a:pt x="4" y="2417"/>
                  </a:lnTo>
                  <a:lnTo>
                    <a:pt x="0" y="2429"/>
                  </a:lnTo>
                  <a:lnTo>
                    <a:pt x="21" y="2459"/>
                  </a:lnTo>
                  <a:lnTo>
                    <a:pt x="51" y="2483"/>
                  </a:lnTo>
                  <a:lnTo>
                    <a:pt x="57" y="2494"/>
                  </a:lnTo>
                  <a:lnTo>
                    <a:pt x="63" y="2515"/>
                  </a:lnTo>
                  <a:lnTo>
                    <a:pt x="70" y="2525"/>
                  </a:lnTo>
                  <a:lnTo>
                    <a:pt x="78" y="2530"/>
                  </a:lnTo>
                  <a:lnTo>
                    <a:pt x="101" y="2542"/>
                  </a:lnTo>
                  <a:lnTo>
                    <a:pt x="138" y="2546"/>
                  </a:lnTo>
                  <a:lnTo>
                    <a:pt x="160" y="2542"/>
                  </a:lnTo>
                  <a:lnTo>
                    <a:pt x="193" y="2527"/>
                  </a:lnTo>
                  <a:lnTo>
                    <a:pt x="197" y="2540"/>
                  </a:lnTo>
                  <a:lnTo>
                    <a:pt x="226" y="2578"/>
                  </a:lnTo>
                  <a:lnTo>
                    <a:pt x="233" y="2583"/>
                  </a:lnTo>
                  <a:lnTo>
                    <a:pt x="259" y="2586"/>
                  </a:lnTo>
                  <a:lnTo>
                    <a:pt x="276" y="2604"/>
                  </a:lnTo>
                  <a:lnTo>
                    <a:pt x="294" y="2616"/>
                  </a:lnTo>
                  <a:lnTo>
                    <a:pt x="341" y="2608"/>
                  </a:lnTo>
                  <a:lnTo>
                    <a:pt x="356" y="2610"/>
                  </a:lnTo>
                  <a:lnTo>
                    <a:pt x="360" y="2604"/>
                  </a:lnTo>
                  <a:lnTo>
                    <a:pt x="379" y="2565"/>
                  </a:lnTo>
                  <a:lnTo>
                    <a:pt x="377" y="2551"/>
                  </a:lnTo>
                  <a:lnTo>
                    <a:pt x="380" y="2543"/>
                  </a:lnTo>
                  <a:lnTo>
                    <a:pt x="399" y="2534"/>
                  </a:lnTo>
                  <a:lnTo>
                    <a:pt x="411" y="2536"/>
                  </a:lnTo>
                  <a:lnTo>
                    <a:pt x="418" y="2533"/>
                  </a:lnTo>
                  <a:lnTo>
                    <a:pt x="444" y="2554"/>
                  </a:lnTo>
                  <a:lnTo>
                    <a:pt x="463" y="2559"/>
                  </a:lnTo>
                  <a:lnTo>
                    <a:pt x="479" y="2573"/>
                  </a:lnTo>
                  <a:lnTo>
                    <a:pt x="487" y="2588"/>
                  </a:lnTo>
                  <a:lnTo>
                    <a:pt x="521" y="2603"/>
                  </a:lnTo>
                  <a:lnTo>
                    <a:pt x="557" y="2610"/>
                  </a:lnTo>
                  <a:lnTo>
                    <a:pt x="578" y="2598"/>
                  </a:lnTo>
                  <a:lnTo>
                    <a:pt x="587" y="2596"/>
                  </a:lnTo>
                  <a:lnTo>
                    <a:pt x="601" y="2607"/>
                  </a:lnTo>
                  <a:lnTo>
                    <a:pt x="614" y="2603"/>
                  </a:lnTo>
                  <a:lnTo>
                    <a:pt x="620" y="2594"/>
                  </a:lnTo>
                  <a:lnTo>
                    <a:pt x="625" y="2594"/>
                  </a:lnTo>
                  <a:lnTo>
                    <a:pt x="632" y="2640"/>
                  </a:lnTo>
                  <a:lnTo>
                    <a:pt x="632" y="2641"/>
                  </a:lnTo>
                  <a:lnTo>
                    <a:pt x="684" y="2638"/>
                  </a:lnTo>
                  <a:lnTo>
                    <a:pt x="699" y="2642"/>
                  </a:lnTo>
                  <a:lnTo>
                    <a:pt x="702" y="2655"/>
                  </a:lnTo>
                  <a:lnTo>
                    <a:pt x="715" y="2661"/>
                  </a:lnTo>
                  <a:lnTo>
                    <a:pt x="752" y="2664"/>
                  </a:lnTo>
                  <a:lnTo>
                    <a:pt x="769" y="2660"/>
                  </a:lnTo>
                  <a:lnTo>
                    <a:pt x="777" y="2642"/>
                  </a:lnTo>
                  <a:lnTo>
                    <a:pt x="776" y="2638"/>
                  </a:lnTo>
                  <a:lnTo>
                    <a:pt x="745" y="2589"/>
                  </a:lnTo>
                  <a:lnTo>
                    <a:pt x="747" y="2579"/>
                  </a:lnTo>
                  <a:lnTo>
                    <a:pt x="755" y="2563"/>
                  </a:lnTo>
                  <a:lnTo>
                    <a:pt x="753" y="2556"/>
                  </a:lnTo>
                  <a:lnTo>
                    <a:pt x="744" y="2547"/>
                  </a:lnTo>
                  <a:lnTo>
                    <a:pt x="804" y="2519"/>
                  </a:lnTo>
                  <a:lnTo>
                    <a:pt x="816" y="2510"/>
                  </a:lnTo>
                  <a:lnTo>
                    <a:pt x="859" y="2504"/>
                  </a:lnTo>
                  <a:lnTo>
                    <a:pt x="866" y="2508"/>
                  </a:lnTo>
                  <a:lnTo>
                    <a:pt x="866" y="2517"/>
                  </a:lnTo>
                  <a:lnTo>
                    <a:pt x="854" y="2557"/>
                  </a:lnTo>
                  <a:lnTo>
                    <a:pt x="859" y="2579"/>
                  </a:lnTo>
                  <a:lnTo>
                    <a:pt x="872" y="2578"/>
                  </a:lnTo>
                  <a:lnTo>
                    <a:pt x="896" y="2570"/>
                  </a:lnTo>
                  <a:lnTo>
                    <a:pt x="919" y="2579"/>
                  </a:lnTo>
                  <a:lnTo>
                    <a:pt x="944" y="2584"/>
                  </a:lnTo>
                  <a:lnTo>
                    <a:pt x="960" y="2578"/>
                  </a:lnTo>
                  <a:lnTo>
                    <a:pt x="958" y="2562"/>
                  </a:lnTo>
                  <a:lnTo>
                    <a:pt x="960" y="2557"/>
                  </a:lnTo>
                  <a:lnTo>
                    <a:pt x="974" y="2548"/>
                  </a:lnTo>
                  <a:lnTo>
                    <a:pt x="988" y="2526"/>
                  </a:lnTo>
                  <a:lnTo>
                    <a:pt x="998" y="2520"/>
                  </a:lnTo>
                  <a:lnTo>
                    <a:pt x="1010" y="2508"/>
                  </a:lnTo>
                  <a:lnTo>
                    <a:pt x="1021" y="2503"/>
                  </a:lnTo>
                  <a:lnTo>
                    <a:pt x="1032" y="2489"/>
                  </a:lnTo>
                  <a:lnTo>
                    <a:pt x="1043" y="2483"/>
                  </a:lnTo>
                  <a:lnTo>
                    <a:pt x="1064" y="2487"/>
                  </a:lnTo>
                  <a:lnTo>
                    <a:pt x="1082" y="2497"/>
                  </a:lnTo>
                  <a:lnTo>
                    <a:pt x="1097" y="2511"/>
                  </a:lnTo>
                  <a:lnTo>
                    <a:pt x="1097" y="2536"/>
                  </a:lnTo>
                  <a:lnTo>
                    <a:pt x="1087" y="2551"/>
                  </a:lnTo>
                  <a:lnTo>
                    <a:pt x="1087" y="2576"/>
                  </a:lnTo>
                  <a:lnTo>
                    <a:pt x="1093" y="2587"/>
                  </a:lnTo>
                  <a:lnTo>
                    <a:pt x="1078" y="2584"/>
                  </a:lnTo>
                  <a:lnTo>
                    <a:pt x="1063" y="2574"/>
                  </a:lnTo>
                  <a:lnTo>
                    <a:pt x="1050" y="2572"/>
                  </a:lnTo>
                  <a:lnTo>
                    <a:pt x="1047" y="2581"/>
                  </a:lnTo>
                  <a:lnTo>
                    <a:pt x="1046" y="2592"/>
                  </a:lnTo>
                  <a:lnTo>
                    <a:pt x="1048" y="2595"/>
                  </a:lnTo>
                  <a:lnTo>
                    <a:pt x="1061" y="2601"/>
                  </a:lnTo>
                  <a:lnTo>
                    <a:pt x="1077" y="2602"/>
                  </a:lnTo>
                  <a:lnTo>
                    <a:pt x="1132" y="2594"/>
                  </a:lnTo>
                  <a:lnTo>
                    <a:pt x="1141" y="2598"/>
                  </a:lnTo>
                  <a:lnTo>
                    <a:pt x="1163" y="2616"/>
                  </a:lnTo>
                  <a:lnTo>
                    <a:pt x="1171" y="2612"/>
                  </a:lnTo>
                  <a:lnTo>
                    <a:pt x="1218" y="2568"/>
                  </a:lnTo>
                  <a:lnTo>
                    <a:pt x="1226" y="2557"/>
                  </a:lnTo>
                  <a:lnTo>
                    <a:pt x="1232" y="2519"/>
                  </a:lnTo>
                  <a:lnTo>
                    <a:pt x="1246" y="2505"/>
                  </a:lnTo>
                  <a:lnTo>
                    <a:pt x="1252" y="2505"/>
                  </a:lnTo>
                  <a:lnTo>
                    <a:pt x="1261" y="2524"/>
                  </a:lnTo>
                  <a:lnTo>
                    <a:pt x="1271" y="2523"/>
                  </a:lnTo>
                  <a:lnTo>
                    <a:pt x="1279" y="2527"/>
                  </a:lnTo>
                  <a:lnTo>
                    <a:pt x="1300" y="2571"/>
                  </a:lnTo>
                  <a:lnTo>
                    <a:pt x="1298" y="2580"/>
                  </a:lnTo>
                  <a:lnTo>
                    <a:pt x="1282" y="2607"/>
                  </a:lnTo>
                  <a:lnTo>
                    <a:pt x="1278" y="2622"/>
                  </a:lnTo>
                  <a:lnTo>
                    <a:pt x="1284" y="2633"/>
                  </a:lnTo>
                  <a:lnTo>
                    <a:pt x="1321" y="2682"/>
                  </a:lnTo>
                  <a:lnTo>
                    <a:pt x="1328" y="2715"/>
                  </a:lnTo>
                  <a:lnTo>
                    <a:pt x="1350" y="2723"/>
                  </a:lnTo>
                  <a:lnTo>
                    <a:pt x="1376" y="2717"/>
                  </a:lnTo>
                  <a:lnTo>
                    <a:pt x="1405" y="2731"/>
                  </a:lnTo>
                  <a:lnTo>
                    <a:pt x="1405" y="2740"/>
                  </a:lnTo>
                  <a:lnTo>
                    <a:pt x="1395" y="2782"/>
                  </a:lnTo>
                  <a:lnTo>
                    <a:pt x="1397" y="2785"/>
                  </a:lnTo>
                  <a:lnTo>
                    <a:pt x="1405" y="2790"/>
                  </a:lnTo>
                  <a:lnTo>
                    <a:pt x="1432" y="2783"/>
                  </a:lnTo>
                  <a:lnTo>
                    <a:pt x="1456" y="2789"/>
                  </a:lnTo>
                  <a:lnTo>
                    <a:pt x="1476" y="2789"/>
                  </a:lnTo>
                  <a:lnTo>
                    <a:pt x="1495" y="2778"/>
                  </a:lnTo>
                  <a:lnTo>
                    <a:pt x="1503" y="2776"/>
                  </a:lnTo>
                  <a:lnTo>
                    <a:pt x="1538" y="2784"/>
                  </a:lnTo>
                  <a:lnTo>
                    <a:pt x="1551" y="2773"/>
                  </a:lnTo>
                  <a:lnTo>
                    <a:pt x="1585" y="2763"/>
                  </a:lnTo>
                  <a:lnTo>
                    <a:pt x="1600" y="2748"/>
                  </a:lnTo>
                  <a:lnTo>
                    <a:pt x="1619" y="2748"/>
                  </a:lnTo>
                  <a:lnTo>
                    <a:pt x="1627" y="2753"/>
                  </a:lnTo>
                  <a:lnTo>
                    <a:pt x="1650" y="2776"/>
                  </a:lnTo>
                  <a:lnTo>
                    <a:pt x="1656" y="2786"/>
                  </a:lnTo>
                  <a:lnTo>
                    <a:pt x="1656" y="2828"/>
                  </a:lnTo>
                  <a:lnTo>
                    <a:pt x="1661" y="2839"/>
                  </a:lnTo>
                  <a:lnTo>
                    <a:pt x="1725" y="2862"/>
                  </a:lnTo>
                  <a:lnTo>
                    <a:pt x="1732" y="2867"/>
                  </a:lnTo>
                  <a:lnTo>
                    <a:pt x="1737" y="2880"/>
                  </a:lnTo>
                  <a:lnTo>
                    <a:pt x="1747" y="2887"/>
                  </a:lnTo>
                  <a:lnTo>
                    <a:pt x="1782" y="2884"/>
                  </a:lnTo>
                  <a:lnTo>
                    <a:pt x="1801" y="2876"/>
                  </a:lnTo>
                  <a:lnTo>
                    <a:pt x="1812" y="2880"/>
                  </a:lnTo>
                  <a:lnTo>
                    <a:pt x="1829" y="2891"/>
                  </a:lnTo>
                  <a:lnTo>
                    <a:pt x="1834" y="2910"/>
                  </a:lnTo>
                  <a:lnTo>
                    <a:pt x="1842" y="2918"/>
                  </a:lnTo>
                  <a:lnTo>
                    <a:pt x="1870" y="2909"/>
                  </a:lnTo>
                  <a:lnTo>
                    <a:pt x="1881" y="2915"/>
                  </a:lnTo>
                  <a:lnTo>
                    <a:pt x="1892" y="2930"/>
                  </a:lnTo>
                  <a:lnTo>
                    <a:pt x="1892" y="2930"/>
                  </a:lnTo>
                  <a:lnTo>
                    <a:pt x="1887" y="2942"/>
                  </a:lnTo>
                  <a:lnTo>
                    <a:pt x="1862" y="2964"/>
                  </a:lnTo>
                  <a:lnTo>
                    <a:pt x="1862" y="2974"/>
                  </a:lnTo>
                  <a:lnTo>
                    <a:pt x="1880" y="2985"/>
                  </a:lnTo>
                  <a:lnTo>
                    <a:pt x="1880" y="2994"/>
                  </a:lnTo>
                  <a:lnTo>
                    <a:pt x="1868" y="3000"/>
                  </a:lnTo>
                  <a:lnTo>
                    <a:pt x="1853" y="2997"/>
                  </a:lnTo>
                  <a:lnTo>
                    <a:pt x="1851" y="3001"/>
                  </a:lnTo>
                  <a:lnTo>
                    <a:pt x="1854" y="3016"/>
                  </a:lnTo>
                  <a:lnTo>
                    <a:pt x="1849" y="3046"/>
                  </a:lnTo>
                  <a:lnTo>
                    <a:pt x="1842" y="3049"/>
                  </a:lnTo>
                  <a:lnTo>
                    <a:pt x="1829" y="3043"/>
                  </a:lnTo>
                  <a:lnTo>
                    <a:pt x="1828" y="3048"/>
                  </a:lnTo>
                  <a:lnTo>
                    <a:pt x="1820" y="3074"/>
                  </a:lnTo>
                  <a:lnTo>
                    <a:pt x="1830" y="3086"/>
                  </a:lnTo>
                  <a:lnTo>
                    <a:pt x="1821" y="3132"/>
                  </a:lnTo>
                  <a:lnTo>
                    <a:pt x="1799" y="3149"/>
                  </a:lnTo>
                  <a:lnTo>
                    <a:pt x="1789" y="3163"/>
                  </a:lnTo>
                  <a:lnTo>
                    <a:pt x="1789" y="3172"/>
                  </a:lnTo>
                  <a:lnTo>
                    <a:pt x="1792" y="3175"/>
                  </a:lnTo>
                  <a:lnTo>
                    <a:pt x="1801" y="3173"/>
                  </a:lnTo>
                  <a:lnTo>
                    <a:pt x="1812" y="3168"/>
                  </a:lnTo>
                  <a:lnTo>
                    <a:pt x="1816" y="3169"/>
                  </a:lnTo>
                  <a:lnTo>
                    <a:pt x="1817" y="3183"/>
                  </a:lnTo>
                  <a:lnTo>
                    <a:pt x="1805" y="3201"/>
                  </a:lnTo>
                  <a:lnTo>
                    <a:pt x="1794" y="3228"/>
                  </a:lnTo>
                  <a:lnTo>
                    <a:pt x="1787" y="3231"/>
                  </a:lnTo>
                  <a:lnTo>
                    <a:pt x="1777" y="3230"/>
                  </a:lnTo>
                  <a:lnTo>
                    <a:pt x="1774" y="3233"/>
                  </a:lnTo>
                  <a:lnTo>
                    <a:pt x="1768" y="3253"/>
                  </a:lnTo>
                  <a:lnTo>
                    <a:pt x="1758" y="3267"/>
                  </a:lnTo>
                  <a:lnTo>
                    <a:pt x="1759" y="3266"/>
                  </a:lnTo>
                  <a:lnTo>
                    <a:pt x="1737" y="3270"/>
                  </a:lnTo>
                  <a:lnTo>
                    <a:pt x="1731" y="3274"/>
                  </a:lnTo>
                  <a:lnTo>
                    <a:pt x="1730" y="3286"/>
                  </a:lnTo>
                  <a:lnTo>
                    <a:pt x="1723" y="3292"/>
                  </a:lnTo>
                  <a:lnTo>
                    <a:pt x="1722" y="3307"/>
                  </a:lnTo>
                  <a:lnTo>
                    <a:pt x="1732" y="3341"/>
                  </a:lnTo>
                  <a:lnTo>
                    <a:pt x="1771" y="3362"/>
                  </a:lnTo>
                  <a:lnTo>
                    <a:pt x="1770" y="3375"/>
                  </a:lnTo>
                  <a:lnTo>
                    <a:pt x="1776" y="3391"/>
                  </a:lnTo>
                  <a:lnTo>
                    <a:pt x="1766" y="3422"/>
                  </a:lnTo>
                  <a:lnTo>
                    <a:pt x="1775" y="3423"/>
                  </a:lnTo>
                  <a:lnTo>
                    <a:pt x="1790" y="3417"/>
                  </a:lnTo>
                  <a:lnTo>
                    <a:pt x="1801" y="3422"/>
                  </a:lnTo>
                  <a:lnTo>
                    <a:pt x="1805" y="3421"/>
                  </a:lnTo>
                  <a:lnTo>
                    <a:pt x="1823" y="3398"/>
                  </a:lnTo>
                  <a:lnTo>
                    <a:pt x="1831" y="3395"/>
                  </a:lnTo>
                  <a:lnTo>
                    <a:pt x="1837" y="3405"/>
                  </a:lnTo>
                  <a:lnTo>
                    <a:pt x="1850" y="3410"/>
                  </a:lnTo>
                  <a:lnTo>
                    <a:pt x="1862" y="3425"/>
                  </a:lnTo>
                  <a:lnTo>
                    <a:pt x="1889" y="3412"/>
                  </a:lnTo>
                  <a:lnTo>
                    <a:pt x="1893" y="3414"/>
                  </a:lnTo>
                  <a:lnTo>
                    <a:pt x="1895" y="3421"/>
                  </a:lnTo>
                  <a:lnTo>
                    <a:pt x="1899" y="3422"/>
                  </a:lnTo>
                  <a:lnTo>
                    <a:pt x="1923" y="3410"/>
                  </a:lnTo>
                  <a:lnTo>
                    <a:pt x="1927" y="3410"/>
                  </a:lnTo>
                  <a:lnTo>
                    <a:pt x="1929" y="3428"/>
                  </a:lnTo>
                  <a:lnTo>
                    <a:pt x="1981" y="3417"/>
                  </a:lnTo>
                  <a:lnTo>
                    <a:pt x="2002" y="3426"/>
                  </a:lnTo>
                  <a:lnTo>
                    <a:pt x="2019" y="3423"/>
                  </a:lnTo>
                  <a:lnTo>
                    <a:pt x="2018" y="3429"/>
                  </a:lnTo>
                  <a:lnTo>
                    <a:pt x="2023" y="3405"/>
                  </a:lnTo>
                  <a:lnTo>
                    <a:pt x="1994" y="3375"/>
                  </a:lnTo>
                  <a:lnTo>
                    <a:pt x="1997" y="3365"/>
                  </a:lnTo>
                  <a:lnTo>
                    <a:pt x="2014" y="3368"/>
                  </a:lnTo>
                  <a:lnTo>
                    <a:pt x="2023" y="3359"/>
                  </a:lnTo>
                  <a:lnTo>
                    <a:pt x="2025" y="3336"/>
                  </a:lnTo>
                  <a:lnTo>
                    <a:pt x="2021" y="3316"/>
                  </a:lnTo>
                  <a:lnTo>
                    <a:pt x="2040" y="3305"/>
                  </a:lnTo>
                  <a:lnTo>
                    <a:pt x="2050" y="3304"/>
                  </a:lnTo>
                  <a:lnTo>
                    <a:pt x="2058" y="3309"/>
                  </a:lnTo>
                  <a:lnTo>
                    <a:pt x="2065" y="3304"/>
                  </a:lnTo>
                  <a:lnTo>
                    <a:pt x="2069" y="3286"/>
                  </a:lnTo>
                  <a:lnTo>
                    <a:pt x="2077" y="3276"/>
                  </a:lnTo>
                  <a:lnTo>
                    <a:pt x="2065" y="3253"/>
                  </a:lnTo>
                  <a:lnTo>
                    <a:pt x="2072" y="3222"/>
                  </a:lnTo>
                  <a:lnTo>
                    <a:pt x="2051" y="3218"/>
                  </a:lnTo>
                  <a:lnTo>
                    <a:pt x="2048" y="3212"/>
                  </a:lnTo>
                  <a:lnTo>
                    <a:pt x="2033" y="3212"/>
                  </a:lnTo>
                  <a:lnTo>
                    <a:pt x="2020" y="3202"/>
                  </a:lnTo>
                  <a:lnTo>
                    <a:pt x="2016" y="3177"/>
                  </a:lnTo>
                  <a:lnTo>
                    <a:pt x="2019" y="3172"/>
                  </a:lnTo>
                  <a:lnTo>
                    <a:pt x="2016" y="3167"/>
                  </a:lnTo>
                  <a:lnTo>
                    <a:pt x="2019" y="3161"/>
                  </a:lnTo>
                  <a:lnTo>
                    <a:pt x="2031" y="3150"/>
                  </a:lnTo>
                  <a:lnTo>
                    <a:pt x="2028" y="3145"/>
                  </a:lnTo>
                  <a:lnTo>
                    <a:pt x="2018" y="3142"/>
                  </a:lnTo>
                  <a:lnTo>
                    <a:pt x="1984" y="3146"/>
                  </a:lnTo>
                  <a:lnTo>
                    <a:pt x="1964" y="3137"/>
                  </a:lnTo>
                  <a:lnTo>
                    <a:pt x="1929" y="3154"/>
                  </a:lnTo>
                  <a:lnTo>
                    <a:pt x="1922" y="3152"/>
                  </a:lnTo>
                  <a:lnTo>
                    <a:pt x="1929" y="3125"/>
                  </a:lnTo>
                  <a:lnTo>
                    <a:pt x="1920" y="3106"/>
                  </a:lnTo>
                  <a:lnTo>
                    <a:pt x="1908" y="3103"/>
                  </a:lnTo>
                  <a:lnTo>
                    <a:pt x="1904" y="3094"/>
                  </a:lnTo>
                  <a:lnTo>
                    <a:pt x="1905" y="3074"/>
                  </a:lnTo>
                  <a:lnTo>
                    <a:pt x="1900" y="3063"/>
                  </a:lnTo>
                  <a:lnTo>
                    <a:pt x="1902" y="3057"/>
                  </a:lnTo>
                  <a:lnTo>
                    <a:pt x="1920" y="3050"/>
                  </a:lnTo>
                  <a:lnTo>
                    <a:pt x="1934" y="3038"/>
                  </a:lnTo>
                  <a:lnTo>
                    <a:pt x="1948" y="3066"/>
                  </a:lnTo>
                  <a:lnTo>
                    <a:pt x="1958" y="3073"/>
                  </a:lnTo>
                  <a:lnTo>
                    <a:pt x="1968" y="3071"/>
                  </a:lnTo>
                  <a:lnTo>
                    <a:pt x="1980" y="3061"/>
                  </a:lnTo>
                  <a:lnTo>
                    <a:pt x="1989" y="3034"/>
                  </a:lnTo>
                  <a:lnTo>
                    <a:pt x="2009" y="3011"/>
                  </a:lnTo>
                  <a:lnTo>
                    <a:pt x="2039" y="2993"/>
                  </a:lnTo>
                  <a:lnTo>
                    <a:pt x="2052" y="2972"/>
                  </a:lnTo>
                  <a:lnTo>
                    <a:pt x="2071" y="2965"/>
                  </a:lnTo>
                  <a:lnTo>
                    <a:pt x="2084" y="2951"/>
                  </a:lnTo>
                  <a:lnTo>
                    <a:pt x="2117" y="2934"/>
                  </a:lnTo>
                  <a:lnTo>
                    <a:pt x="2140" y="2918"/>
                  </a:lnTo>
                  <a:lnTo>
                    <a:pt x="2138" y="2911"/>
                  </a:lnTo>
                  <a:lnTo>
                    <a:pt x="2127" y="2907"/>
                  </a:lnTo>
                  <a:lnTo>
                    <a:pt x="2118" y="2899"/>
                  </a:lnTo>
                  <a:lnTo>
                    <a:pt x="2142" y="2881"/>
                  </a:lnTo>
                  <a:lnTo>
                    <a:pt x="2140" y="2875"/>
                  </a:lnTo>
                  <a:lnTo>
                    <a:pt x="2134" y="2872"/>
                  </a:lnTo>
                  <a:lnTo>
                    <a:pt x="2127" y="2873"/>
                  </a:lnTo>
                  <a:lnTo>
                    <a:pt x="2085" y="2904"/>
                  </a:lnTo>
                  <a:lnTo>
                    <a:pt x="2071" y="2900"/>
                  </a:lnTo>
                  <a:lnTo>
                    <a:pt x="2065" y="2888"/>
                  </a:lnTo>
                  <a:lnTo>
                    <a:pt x="2061" y="2850"/>
                  </a:lnTo>
                  <a:lnTo>
                    <a:pt x="2063" y="2838"/>
                  </a:lnTo>
                  <a:lnTo>
                    <a:pt x="2071" y="2833"/>
                  </a:lnTo>
                  <a:lnTo>
                    <a:pt x="2065" y="2814"/>
                  </a:lnTo>
                  <a:lnTo>
                    <a:pt x="2095" y="2780"/>
                  </a:lnTo>
                  <a:lnTo>
                    <a:pt x="2101" y="2763"/>
                  </a:lnTo>
                  <a:lnTo>
                    <a:pt x="2124" y="2730"/>
                  </a:lnTo>
                  <a:lnTo>
                    <a:pt x="2134" y="2702"/>
                  </a:lnTo>
                  <a:lnTo>
                    <a:pt x="2150" y="2697"/>
                  </a:lnTo>
                  <a:lnTo>
                    <a:pt x="2157" y="2682"/>
                  </a:lnTo>
                  <a:lnTo>
                    <a:pt x="2177" y="2660"/>
                  </a:lnTo>
                  <a:lnTo>
                    <a:pt x="2172" y="2627"/>
                  </a:lnTo>
                  <a:lnTo>
                    <a:pt x="2179" y="2617"/>
                  </a:lnTo>
                  <a:lnTo>
                    <a:pt x="2178" y="2614"/>
                  </a:lnTo>
                  <a:lnTo>
                    <a:pt x="2164" y="2607"/>
                  </a:lnTo>
                  <a:lnTo>
                    <a:pt x="2171" y="2571"/>
                  </a:lnTo>
                  <a:lnTo>
                    <a:pt x="2169" y="2551"/>
                  </a:lnTo>
                  <a:lnTo>
                    <a:pt x="2176" y="2528"/>
                  </a:lnTo>
                  <a:lnTo>
                    <a:pt x="2164" y="2496"/>
                  </a:lnTo>
                  <a:lnTo>
                    <a:pt x="2163" y="2472"/>
                  </a:lnTo>
                  <a:lnTo>
                    <a:pt x="2133" y="2433"/>
                  </a:lnTo>
                  <a:lnTo>
                    <a:pt x="2122" y="2406"/>
                  </a:lnTo>
                  <a:lnTo>
                    <a:pt x="2103" y="2395"/>
                  </a:lnTo>
                  <a:lnTo>
                    <a:pt x="2090" y="2368"/>
                  </a:lnTo>
                  <a:lnTo>
                    <a:pt x="2073" y="2354"/>
                  </a:lnTo>
                  <a:lnTo>
                    <a:pt x="2076" y="2337"/>
                  </a:lnTo>
                  <a:lnTo>
                    <a:pt x="2090" y="2295"/>
                  </a:lnTo>
                  <a:lnTo>
                    <a:pt x="2040" y="2278"/>
                  </a:lnTo>
                  <a:lnTo>
                    <a:pt x="2024" y="2265"/>
                  </a:lnTo>
                  <a:lnTo>
                    <a:pt x="2021" y="2227"/>
                  </a:lnTo>
                  <a:lnTo>
                    <a:pt x="2023" y="2219"/>
                  </a:lnTo>
                  <a:lnTo>
                    <a:pt x="2029" y="2213"/>
                  </a:lnTo>
                  <a:lnTo>
                    <a:pt x="2017" y="2201"/>
                  </a:lnTo>
                  <a:lnTo>
                    <a:pt x="1995" y="2189"/>
                  </a:lnTo>
                  <a:lnTo>
                    <a:pt x="1989" y="2186"/>
                  </a:lnTo>
                  <a:lnTo>
                    <a:pt x="1966" y="2189"/>
                  </a:lnTo>
                  <a:lnTo>
                    <a:pt x="1964" y="2186"/>
                  </a:lnTo>
                  <a:lnTo>
                    <a:pt x="1961" y="2176"/>
                  </a:lnTo>
                  <a:lnTo>
                    <a:pt x="1983" y="2159"/>
                  </a:lnTo>
                  <a:lnTo>
                    <a:pt x="1988" y="2151"/>
                  </a:lnTo>
                  <a:lnTo>
                    <a:pt x="1982" y="2142"/>
                  </a:lnTo>
                  <a:lnTo>
                    <a:pt x="1986" y="2133"/>
                  </a:lnTo>
                  <a:lnTo>
                    <a:pt x="1983" y="2128"/>
                  </a:lnTo>
                  <a:lnTo>
                    <a:pt x="1975" y="2123"/>
                  </a:lnTo>
                  <a:lnTo>
                    <a:pt x="1971" y="2102"/>
                  </a:lnTo>
                  <a:lnTo>
                    <a:pt x="1956" y="2094"/>
                  </a:lnTo>
                  <a:lnTo>
                    <a:pt x="1957" y="2088"/>
                  </a:lnTo>
                  <a:lnTo>
                    <a:pt x="1963" y="2084"/>
                  </a:lnTo>
                  <a:lnTo>
                    <a:pt x="1957" y="2078"/>
                  </a:lnTo>
                  <a:lnTo>
                    <a:pt x="1972" y="2070"/>
                  </a:lnTo>
                  <a:lnTo>
                    <a:pt x="2006" y="2069"/>
                  </a:lnTo>
                  <a:lnTo>
                    <a:pt x="2036" y="2042"/>
                  </a:lnTo>
                  <a:lnTo>
                    <a:pt x="2041" y="2031"/>
                  </a:lnTo>
                  <a:lnTo>
                    <a:pt x="2072" y="2045"/>
                  </a:lnTo>
                  <a:lnTo>
                    <a:pt x="2108" y="2053"/>
                  </a:lnTo>
                  <a:lnTo>
                    <a:pt x="2127" y="2060"/>
                  </a:lnTo>
                  <a:lnTo>
                    <a:pt x="2129" y="2039"/>
                  </a:lnTo>
                  <a:lnTo>
                    <a:pt x="2111" y="2026"/>
                  </a:lnTo>
                  <a:lnTo>
                    <a:pt x="2097" y="2001"/>
                  </a:lnTo>
                  <a:lnTo>
                    <a:pt x="2081" y="1992"/>
                  </a:lnTo>
                  <a:lnTo>
                    <a:pt x="2087" y="1982"/>
                  </a:lnTo>
                  <a:lnTo>
                    <a:pt x="2105" y="1980"/>
                  </a:lnTo>
                  <a:lnTo>
                    <a:pt x="2120" y="1974"/>
                  </a:lnTo>
                  <a:lnTo>
                    <a:pt x="2138" y="1987"/>
                  </a:lnTo>
                  <a:lnTo>
                    <a:pt x="2142" y="2000"/>
                  </a:lnTo>
                  <a:lnTo>
                    <a:pt x="2148" y="2003"/>
                  </a:lnTo>
                  <a:lnTo>
                    <a:pt x="2155" y="2017"/>
                  </a:lnTo>
                  <a:lnTo>
                    <a:pt x="2169" y="2022"/>
                  </a:lnTo>
                  <a:lnTo>
                    <a:pt x="2203" y="2018"/>
                  </a:lnTo>
                  <a:lnTo>
                    <a:pt x="2216" y="2013"/>
                  </a:lnTo>
                  <a:lnTo>
                    <a:pt x="2229" y="2025"/>
                  </a:lnTo>
                  <a:lnTo>
                    <a:pt x="2237" y="2043"/>
                  </a:lnTo>
                  <a:lnTo>
                    <a:pt x="2252" y="2041"/>
                  </a:lnTo>
                  <a:lnTo>
                    <a:pt x="2269" y="2045"/>
                  </a:lnTo>
                  <a:lnTo>
                    <a:pt x="2278" y="2049"/>
                  </a:lnTo>
                  <a:lnTo>
                    <a:pt x="2281" y="2055"/>
                  </a:lnTo>
                  <a:lnTo>
                    <a:pt x="2278" y="2070"/>
                  </a:lnTo>
                  <a:lnTo>
                    <a:pt x="2300" y="2065"/>
                  </a:lnTo>
                  <a:lnTo>
                    <a:pt x="2311" y="2069"/>
                  </a:lnTo>
                  <a:lnTo>
                    <a:pt x="2309" y="2038"/>
                  </a:lnTo>
                  <a:lnTo>
                    <a:pt x="2302" y="2023"/>
                  </a:lnTo>
                  <a:lnTo>
                    <a:pt x="2304" y="2020"/>
                  </a:lnTo>
                  <a:lnTo>
                    <a:pt x="2334" y="2027"/>
                  </a:lnTo>
                  <a:lnTo>
                    <a:pt x="2344" y="2026"/>
                  </a:lnTo>
                  <a:lnTo>
                    <a:pt x="2357" y="2036"/>
                  </a:lnTo>
                  <a:lnTo>
                    <a:pt x="2364" y="2035"/>
                  </a:lnTo>
                  <a:lnTo>
                    <a:pt x="2378" y="2030"/>
                  </a:lnTo>
                  <a:lnTo>
                    <a:pt x="2389" y="2017"/>
                  </a:lnTo>
                  <a:lnTo>
                    <a:pt x="2406" y="2010"/>
                  </a:lnTo>
                  <a:lnTo>
                    <a:pt x="2422" y="1995"/>
                  </a:lnTo>
                  <a:lnTo>
                    <a:pt x="2433" y="1995"/>
                  </a:lnTo>
                  <a:lnTo>
                    <a:pt x="2458" y="1981"/>
                  </a:lnTo>
                  <a:lnTo>
                    <a:pt x="2505" y="1967"/>
                  </a:lnTo>
                  <a:lnTo>
                    <a:pt x="2524" y="1957"/>
                  </a:lnTo>
                  <a:lnTo>
                    <a:pt x="2531" y="1958"/>
                  </a:lnTo>
                  <a:lnTo>
                    <a:pt x="2543" y="1972"/>
                  </a:lnTo>
                  <a:lnTo>
                    <a:pt x="2558" y="1977"/>
                  </a:lnTo>
                  <a:lnTo>
                    <a:pt x="2601" y="1944"/>
                  </a:lnTo>
                  <a:lnTo>
                    <a:pt x="2612" y="1928"/>
                  </a:lnTo>
                  <a:lnTo>
                    <a:pt x="2617" y="1904"/>
                  </a:lnTo>
                  <a:lnTo>
                    <a:pt x="2638" y="1890"/>
                  </a:lnTo>
                  <a:lnTo>
                    <a:pt x="2639" y="1879"/>
                  </a:lnTo>
                  <a:lnTo>
                    <a:pt x="2634" y="1860"/>
                  </a:lnTo>
                  <a:lnTo>
                    <a:pt x="2609" y="1835"/>
                  </a:lnTo>
                  <a:lnTo>
                    <a:pt x="2578" y="1819"/>
                  </a:lnTo>
                  <a:lnTo>
                    <a:pt x="2558" y="1804"/>
                  </a:lnTo>
                  <a:lnTo>
                    <a:pt x="2549" y="1800"/>
                  </a:lnTo>
                  <a:lnTo>
                    <a:pt x="2527" y="1800"/>
                  </a:lnTo>
                  <a:lnTo>
                    <a:pt x="2529" y="1765"/>
                  </a:lnTo>
                  <a:lnTo>
                    <a:pt x="2536" y="1759"/>
                  </a:lnTo>
                  <a:lnTo>
                    <a:pt x="2563" y="1751"/>
                  </a:lnTo>
                  <a:lnTo>
                    <a:pt x="2567" y="1747"/>
                  </a:lnTo>
                  <a:lnTo>
                    <a:pt x="2572" y="1738"/>
                  </a:lnTo>
                  <a:lnTo>
                    <a:pt x="2571" y="1725"/>
                  </a:lnTo>
                  <a:lnTo>
                    <a:pt x="2581" y="1701"/>
                  </a:lnTo>
                  <a:lnTo>
                    <a:pt x="2596" y="1698"/>
                  </a:lnTo>
                  <a:lnTo>
                    <a:pt x="2643" y="1698"/>
                  </a:lnTo>
                  <a:lnTo>
                    <a:pt x="2657" y="1694"/>
                  </a:lnTo>
                  <a:lnTo>
                    <a:pt x="2667" y="1682"/>
                  </a:lnTo>
                  <a:lnTo>
                    <a:pt x="2670" y="1655"/>
                  </a:lnTo>
                  <a:lnTo>
                    <a:pt x="2678" y="1646"/>
                  </a:lnTo>
                  <a:lnTo>
                    <a:pt x="2687" y="1630"/>
                  </a:lnTo>
                  <a:lnTo>
                    <a:pt x="2731" y="1613"/>
                  </a:lnTo>
                  <a:lnTo>
                    <a:pt x="2753" y="1561"/>
                  </a:lnTo>
                  <a:lnTo>
                    <a:pt x="2758" y="1557"/>
                  </a:lnTo>
                  <a:lnTo>
                    <a:pt x="2791" y="1553"/>
                  </a:lnTo>
                  <a:lnTo>
                    <a:pt x="2802" y="1545"/>
                  </a:lnTo>
                  <a:lnTo>
                    <a:pt x="2783" y="1501"/>
                  </a:lnTo>
                  <a:lnTo>
                    <a:pt x="2782" y="1485"/>
                  </a:lnTo>
                  <a:lnTo>
                    <a:pt x="2789" y="1448"/>
                  </a:lnTo>
                  <a:lnTo>
                    <a:pt x="2812" y="1394"/>
                  </a:lnTo>
                  <a:lnTo>
                    <a:pt x="2807" y="1356"/>
                  </a:lnTo>
                  <a:lnTo>
                    <a:pt x="2802" y="1340"/>
                  </a:lnTo>
                  <a:lnTo>
                    <a:pt x="2772" y="1318"/>
                  </a:lnTo>
                  <a:lnTo>
                    <a:pt x="2748" y="1265"/>
                  </a:lnTo>
                  <a:lnTo>
                    <a:pt x="2743" y="1265"/>
                  </a:lnTo>
                  <a:lnTo>
                    <a:pt x="2729" y="1285"/>
                  </a:lnTo>
                  <a:lnTo>
                    <a:pt x="2715" y="1297"/>
                  </a:lnTo>
                  <a:lnTo>
                    <a:pt x="2653" y="1281"/>
                  </a:lnTo>
                  <a:lnTo>
                    <a:pt x="2647" y="1279"/>
                  </a:lnTo>
                  <a:lnTo>
                    <a:pt x="2640" y="1268"/>
                  </a:lnTo>
                  <a:lnTo>
                    <a:pt x="2593" y="1272"/>
                  </a:lnTo>
                  <a:lnTo>
                    <a:pt x="2572" y="1268"/>
                  </a:lnTo>
                  <a:lnTo>
                    <a:pt x="2529" y="1236"/>
                  </a:lnTo>
                  <a:lnTo>
                    <a:pt x="2527" y="1230"/>
                  </a:lnTo>
                  <a:lnTo>
                    <a:pt x="2528" y="1215"/>
                  </a:lnTo>
                  <a:lnTo>
                    <a:pt x="2527" y="1182"/>
                  </a:lnTo>
                  <a:lnTo>
                    <a:pt x="2514" y="1156"/>
                  </a:lnTo>
                  <a:lnTo>
                    <a:pt x="2516" y="1153"/>
                  </a:lnTo>
                  <a:lnTo>
                    <a:pt x="2531" y="1155"/>
                  </a:lnTo>
                  <a:lnTo>
                    <a:pt x="2537" y="1152"/>
                  </a:lnTo>
                  <a:lnTo>
                    <a:pt x="2543" y="1138"/>
                  </a:lnTo>
                  <a:lnTo>
                    <a:pt x="2558" y="1139"/>
                  </a:lnTo>
                  <a:lnTo>
                    <a:pt x="2569" y="1136"/>
                  </a:lnTo>
                  <a:lnTo>
                    <a:pt x="2569" y="1132"/>
                  </a:lnTo>
                  <a:lnTo>
                    <a:pt x="2562" y="1123"/>
                  </a:lnTo>
                  <a:lnTo>
                    <a:pt x="2537" y="1108"/>
                  </a:lnTo>
                  <a:lnTo>
                    <a:pt x="2544" y="1076"/>
                  </a:lnTo>
                  <a:lnTo>
                    <a:pt x="2536" y="1057"/>
                  </a:lnTo>
                  <a:lnTo>
                    <a:pt x="2559" y="1033"/>
                  </a:lnTo>
                  <a:lnTo>
                    <a:pt x="2570" y="1026"/>
                  </a:lnTo>
                  <a:lnTo>
                    <a:pt x="2582" y="1023"/>
                  </a:lnTo>
                  <a:lnTo>
                    <a:pt x="2608" y="1029"/>
                  </a:lnTo>
                  <a:lnTo>
                    <a:pt x="2669" y="1023"/>
                  </a:lnTo>
                  <a:lnTo>
                    <a:pt x="2678" y="1025"/>
                  </a:lnTo>
                  <a:lnTo>
                    <a:pt x="2688" y="1040"/>
                  </a:lnTo>
                  <a:lnTo>
                    <a:pt x="2724" y="1038"/>
                  </a:lnTo>
                  <a:lnTo>
                    <a:pt x="2738" y="1030"/>
                  </a:lnTo>
                  <a:lnTo>
                    <a:pt x="2759" y="1043"/>
                  </a:lnTo>
                  <a:lnTo>
                    <a:pt x="2768" y="1046"/>
                  </a:lnTo>
                  <a:lnTo>
                    <a:pt x="2783" y="1042"/>
                  </a:lnTo>
                  <a:lnTo>
                    <a:pt x="2789" y="1032"/>
                  </a:lnTo>
                  <a:lnTo>
                    <a:pt x="2793" y="1005"/>
                  </a:lnTo>
                  <a:lnTo>
                    <a:pt x="2792" y="977"/>
                  </a:lnTo>
                  <a:lnTo>
                    <a:pt x="2796" y="933"/>
                  </a:lnTo>
                  <a:lnTo>
                    <a:pt x="2797" y="814"/>
                  </a:lnTo>
                  <a:lnTo>
                    <a:pt x="2813" y="787"/>
                  </a:lnTo>
                  <a:lnTo>
                    <a:pt x="2812" y="768"/>
                  </a:lnTo>
                  <a:lnTo>
                    <a:pt x="2816" y="756"/>
                  </a:lnTo>
                  <a:lnTo>
                    <a:pt x="2843" y="720"/>
                  </a:lnTo>
                  <a:lnTo>
                    <a:pt x="2854" y="697"/>
                  </a:lnTo>
                  <a:lnTo>
                    <a:pt x="2876" y="662"/>
                  </a:lnTo>
                  <a:lnTo>
                    <a:pt x="2889" y="623"/>
                  </a:lnTo>
                  <a:lnTo>
                    <a:pt x="2902" y="568"/>
                  </a:lnTo>
                  <a:lnTo>
                    <a:pt x="2897" y="552"/>
                  </a:lnTo>
                  <a:lnTo>
                    <a:pt x="2889" y="485"/>
                  </a:lnTo>
                  <a:lnTo>
                    <a:pt x="2889" y="439"/>
                  </a:lnTo>
                  <a:lnTo>
                    <a:pt x="2876" y="423"/>
                  </a:lnTo>
                  <a:lnTo>
                    <a:pt x="2874" y="415"/>
                  </a:lnTo>
                  <a:lnTo>
                    <a:pt x="2882" y="367"/>
                  </a:lnTo>
                  <a:lnTo>
                    <a:pt x="2889" y="357"/>
                  </a:lnTo>
                  <a:lnTo>
                    <a:pt x="2895" y="336"/>
                  </a:lnTo>
                  <a:lnTo>
                    <a:pt x="2896" y="309"/>
                  </a:lnTo>
                  <a:lnTo>
                    <a:pt x="2889" y="273"/>
                  </a:lnTo>
                  <a:lnTo>
                    <a:pt x="2889" y="272"/>
                  </a:lnTo>
                  <a:lnTo>
                    <a:pt x="2883" y="277"/>
                  </a:lnTo>
                  <a:lnTo>
                    <a:pt x="2875" y="276"/>
                  </a:lnTo>
                  <a:lnTo>
                    <a:pt x="2854" y="267"/>
                  </a:lnTo>
                  <a:lnTo>
                    <a:pt x="2843" y="269"/>
                  </a:lnTo>
                  <a:lnTo>
                    <a:pt x="2827" y="262"/>
                  </a:lnTo>
                  <a:lnTo>
                    <a:pt x="2807" y="261"/>
                  </a:lnTo>
                  <a:lnTo>
                    <a:pt x="2790" y="253"/>
                  </a:lnTo>
                  <a:lnTo>
                    <a:pt x="2785" y="214"/>
                  </a:lnTo>
                  <a:lnTo>
                    <a:pt x="2787" y="207"/>
                  </a:lnTo>
                  <a:lnTo>
                    <a:pt x="2796" y="197"/>
                  </a:lnTo>
                  <a:lnTo>
                    <a:pt x="2782" y="205"/>
                  </a:lnTo>
                  <a:lnTo>
                    <a:pt x="2767" y="206"/>
                  </a:lnTo>
                  <a:lnTo>
                    <a:pt x="2759" y="201"/>
                  </a:lnTo>
                  <a:lnTo>
                    <a:pt x="2744" y="201"/>
                  </a:lnTo>
                  <a:lnTo>
                    <a:pt x="2729" y="190"/>
                  </a:lnTo>
                  <a:lnTo>
                    <a:pt x="2688" y="178"/>
                  </a:lnTo>
                  <a:lnTo>
                    <a:pt x="2669" y="147"/>
                  </a:lnTo>
                  <a:lnTo>
                    <a:pt x="2654" y="144"/>
                  </a:lnTo>
                  <a:lnTo>
                    <a:pt x="2640" y="80"/>
                  </a:lnTo>
                  <a:lnTo>
                    <a:pt x="2630" y="61"/>
                  </a:lnTo>
                  <a:lnTo>
                    <a:pt x="2627" y="39"/>
                  </a:lnTo>
                  <a:lnTo>
                    <a:pt x="2617" y="31"/>
                  </a:lnTo>
                  <a:lnTo>
                    <a:pt x="2584" y="23"/>
                  </a:lnTo>
                  <a:lnTo>
                    <a:pt x="2558" y="8"/>
                  </a:lnTo>
                  <a:lnTo>
                    <a:pt x="2532" y="0"/>
                  </a:lnTo>
                  <a:lnTo>
                    <a:pt x="2498" y="6"/>
                  </a:lnTo>
                  <a:lnTo>
                    <a:pt x="2465" y="15"/>
                  </a:lnTo>
                  <a:lnTo>
                    <a:pt x="2404" y="40"/>
                  </a:lnTo>
                  <a:lnTo>
                    <a:pt x="2384" y="41"/>
                  </a:lnTo>
                  <a:lnTo>
                    <a:pt x="2354" y="50"/>
                  </a:lnTo>
                  <a:lnTo>
                    <a:pt x="2316" y="55"/>
                  </a:lnTo>
                  <a:lnTo>
                    <a:pt x="2287" y="65"/>
                  </a:lnTo>
                  <a:lnTo>
                    <a:pt x="2260" y="68"/>
                  </a:lnTo>
                  <a:lnTo>
                    <a:pt x="2208" y="94"/>
                  </a:lnTo>
                  <a:lnTo>
                    <a:pt x="2178" y="74"/>
                  </a:lnTo>
                  <a:lnTo>
                    <a:pt x="2157" y="69"/>
                  </a:lnTo>
                  <a:lnTo>
                    <a:pt x="2132" y="78"/>
                  </a:lnTo>
                  <a:lnTo>
                    <a:pt x="2107" y="74"/>
                  </a:lnTo>
                  <a:lnTo>
                    <a:pt x="2082" y="84"/>
                  </a:lnTo>
                  <a:lnTo>
                    <a:pt x="2047" y="77"/>
                  </a:lnTo>
                  <a:lnTo>
                    <a:pt x="1965" y="93"/>
                  </a:lnTo>
                  <a:lnTo>
                    <a:pt x="1914" y="113"/>
                  </a:lnTo>
                  <a:lnTo>
                    <a:pt x="1897" y="115"/>
                  </a:lnTo>
                  <a:lnTo>
                    <a:pt x="1877" y="130"/>
                  </a:lnTo>
                  <a:lnTo>
                    <a:pt x="1834" y="153"/>
                  </a:lnTo>
                  <a:lnTo>
                    <a:pt x="1756" y="185"/>
                  </a:lnTo>
                  <a:lnTo>
                    <a:pt x="1724" y="206"/>
                  </a:lnTo>
                  <a:lnTo>
                    <a:pt x="1690" y="214"/>
                  </a:lnTo>
                  <a:lnTo>
                    <a:pt x="1662" y="233"/>
                  </a:lnTo>
                  <a:lnTo>
                    <a:pt x="1642" y="259"/>
                  </a:lnTo>
                  <a:lnTo>
                    <a:pt x="1585" y="302"/>
                  </a:lnTo>
                  <a:lnTo>
                    <a:pt x="1562" y="330"/>
                  </a:lnTo>
                  <a:lnTo>
                    <a:pt x="1551" y="359"/>
                  </a:lnTo>
                  <a:lnTo>
                    <a:pt x="1541" y="379"/>
                  </a:lnTo>
                  <a:lnTo>
                    <a:pt x="1542" y="393"/>
                  </a:lnTo>
                  <a:lnTo>
                    <a:pt x="1538" y="421"/>
                  </a:lnTo>
                  <a:lnTo>
                    <a:pt x="1532" y="444"/>
                  </a:lnTo>
                  <a:lnTo>
                    <a:pt x="1517" y="479"/>
                  </a:lnTo>
                  <a:lnTo>
                    <a:pt x="1502" y="491"/>
                  </a:lnTo>
                  <a:lnTo>
                    <a:pt x="1525" y="552"/>
                  </a:lnTo>
                  <a:lnTo>
                    <a:pt x="1528" y="554"/>
                  </a:lnTo>
                  <a:lnTo>
                    <a:pt x="1536" y="554"/>
                  </a:lnTo>
                  <a:lnTo>
                    <a:pt x="1539" y="561"/>
                  </a:lnTo>
                  <a:lnTo>
                    <a:pt x="1538" y="608"/>
                  </a:lnTo>
                  <a:lnTo>
                    <a:pt x="1546" y="644"/>
                  </a:lnTo>
                  <a:lnTo>
                    <a:pt x="1543" y="667"/>
                  </a:lnTo>
                  <a:lnTo>
                    <a:pt x="1533" y="674"/>
                  </a:lnTo>
                  <a:lnTo>
                    <a:pt x="1540" y="699"/>
                  </a:lnTo>
                  <a:lnTo>
                    <a:pt x="1540" y="708"/>
                  </a:lnTo>
                  <a:lnTo>
                    <a:pt x="1509" y="728"/>
                  </a:lnTo>
                  <a:lnTo>
                    <a:pt x="1502" y="739"/>
                  </a:lnTo>
                  <a:lnTo>
                    <a:pt x="1511" y="760"/>
                  </a:lnTo>
                  <a:lnTo>
                    <a:pt x="1529" y="776"/>
                  </a:lnTo>
                  <a:lnTo>
                    <a:pt x="1544" y="785"/>
                  </a:lnTo>
                  <a:lnTo>
                    <a:pt x="1556" y="787"/>
                  </a:lnTo>
                  <a:lnTo>
                    <a:pt x="1589" y="783"/>
                  </a:lnTo>
                  <a:lnTo>
                    <a:pt x="1654" y="811"/>
                  </a:lnTo>
                  <a:lnTo>
                    <a:pt x="1663" y="810"/>
                  </a:lnTo>
                  <a:lnTo>
                    <a:pt x="1670" y="805"/>
                  </a:lnTo>
                  <a:lnTo>
                    <a:pt x="1678" y="789"/>
                  </a:lnTo>
                  <a:lnTo>
                    <a:pt x="1698" y="788"/>
                  </a:lnTo>
                  <a:lnTo>
                    <a:pt x="1717" y="780"/>
                  </a:lnTo>
                  <a:lnTo>
                    <a:pt x="1731" y="787"/>
                  </a:lnTo>
                  <a:lnTo>
                    <a:pt x="1733" y="796"/>
                  </a:lnTo>
                  <a:lnTo>
                    <a:pt x="1763" y="798"/>
                  </a:lnTo>
                  <a:lnTo>
                    <a:pt x="1771" y="802"/>
                  </a:lnTo>
                  <a:lnTo>
                    <a:pt x="1773" y="806"/>
                  </a:lnTo>
                  <a:lnTo>
                    <a:pt x="1769" y="808"/>
                  </a:lnTo>
                  <a:lnTo>
                    <a:pt x="1740" y="811"/>
                  </a:lnTo>
                  <a:lnTo>
                    <a:pt x="1735" y="817"/>
                  </a:lnTo>
                  <a:lnTo>
                    <a:pt x="1682" y="903"/>
                  </a:lnTo>
                  <a:lnTo>
                    <a:pt x="1679" y="925"/>
                  </a:lnTo>
                  <a:lnTo>
                    <a:pt x="1683" y="1029"/>
                  </a:lnTo>
                  <a:lnTo>
                    <a:pt x="1722" y="1075"/>
                  </a:lnTo>
                  <a:lnTo>
                    <a:pt x="1733" y="1092"/>
                  </a:lnTo>
                  <a:lnTo>
                    <a:pt x="1804" y="1093"/>
                  </a:lnTo>
                  <a:lnTo>
                    <a:pt x="1879" y="1091"/>
                  </a:lnTo>
                  <a:lnTo>
                    <a:pt x="1874" y="1122"/>
                  </a:lnTo>
                  <a:lnTo>
                    <a:pt x="1882" y="1124"/>
                  </a:lnTo>
                  <a:lnTo>
                    <a:pt x="1890" y="1121"/>
                  </a:lnTo>
                  <a:lnTo>
                    <a:pt x="1881" y="1128"/>
                  </a:lnTo>
                  <a:lnTo>
                    <a:pt x="1847" y="1129"/>
                  </a:lnTo>
                  <a:lnTo>
                    <a:pt x="1873" y="1141"/>
                  </a:lnTo>
                  <a:lnTo>
                    <a:pt x="1877" y="1153"/>
                  </a:lnTo>
                  <a:lnTo>
                    <a:pt x="1887" y="1166"/>
                  </a:lnTo>
                  <a:lnTo>
                    <a:pt x="1896" y="1215"/>
                  </a:lnTo>
                  <a:lnTo>
                    <a:pt x="1875" y="1276"/>
                  </a:lnTo>
                  <a:lnTo>
                    <a:pt x="1855" y="1307"/>
                  </a:lnTo>
                  <a:lnTo>
                    <a:pt x="1846" y="1319"/>
                  </a:lnTo>
                  <a:lnTo>
                    <a:pt x="1811" y="1352"/>
                  </a:lnTo>
                  <a:lnTo>
                    <a:pt x="1748" y="1383"/>
                  </a:lnTo>
                  <a:lnTo>
                    <a:pt x="1703" y="1411"/>
                  </a:lnTo>
                  <a:lnTo>
                    <a:pt x="1690" y="1434"/>
                  </a:lnTo>
                  <a:lnTo>
                    <a:pt x="1668" y="1451"/>
                  </a:lnTo>
                  <a:lnTo>
                    <a:pt x="1648" y="1501"/>
                  </a:lnTo>
                  <a:lnTo>
                    <a:pt x="1630" y="1524"/>
                  </a:lnTo>
                  <a:lnTo>
                    <a:pt x="1607" y="1526"/>
                  </a:lnTo>
                  <a:lnTo>
                    <a:pt x="1573" y="1537"/>
                  </a:lnTo>
                  <a:lnTo>
                    <a:pt x="1559" y="1543"/>
                  </a:lnTo>
                  <a:lnTo>
                    <a:pt x="1544" y="1545"/>
                  </a:lnTo>
                  <a:lnTo>
                    <a:pt x="1512" y="1519"/>
                  </a:lnTo>
                  <a:lnTo>
                    <a:pt x="1468" y="1507"/>
                  </a:lnTo>
                  <a:lnTo>
                    <a:pt x="1457" y="1486"/>
                  </a:lnTo>
                  <a:lnTo>
                    <a:pt x="1442" y="1477"/>
                  </a:lnTo>
                  <a:lnTo>
                    <a:pt x="1415" y="1466"/>
                  </a:lnTo>
                  <a:lnTo>
                    <a:pt x="1405" y="1465"/>
                  </a:lnTo>
                  <a:lnTo>
                    <a:pt x="1370" y="1473"/>
                  </a:lnTo>
                  <a:lnTo>
                    <a:pt x="1355" y="1472"/>
                  </a:lnTo>
                  <a:lnTo>
                    <a:pt x="1344" y="1466"/>
                  </a:lnTo>
                  <a:lnTo>
                    <a:pt x="1321" y="1442"/>
                  </a:lnTo>
                  <a:lnTo>
                    <a:pt x="1307" y="1437"/>
                  </a:lnTo>
                  <a:lnTo>
                    <a:pt x="1297" y="1429"/>
                  </a:lnTo>
                  <a:lnTo>
                    <a:pt x="1288" y="1426"/>
                  </a:lnTo>
                  <a:lnTo>
                    <a:pt x="1255" y="1431"/>
                  </a:lnTo>
                  <a:lnTo>
                    <a:pt x="1245" y="1418"/>
                  </a:lnTo>
                  <a:lnTo>
                    <a:pt x="1230" y="1414"/>
                  </a:lnTo>
                  <a:lnTo>
                    <a:pt x="1218" y="1403"/>
                  </a:lnTo>
                  <a:lnTo>
                    <a:pt x="1201" y="1395"/>
                  </a:lnTo>
                  <a:lnTo>
                    <a:pt x="1211" y="1389"/>
                  </a:lnTo>
                  <a:lnTo>
                    <a:pt x="1220" y="1391"/>
                  </a:lnTo>
                  <a:lnTo>
                    <a:pt x="1208" y="1382"/>
                  </a:lnTo>
                  <a:lnTo>
                    <a:pt x="1210" y="1379"/>
                  </a:lnTo>
                  <a:lnTo>
                    <a:pt x="1246" y="1384"/>
                  </a:lnTo>
                  <a:lnTo>
                    <a:pt x="1256" y="1365"/>
                  </a:lnTo>
                  <a:lnTo>
                    <a:pt x="1261" y="1349"/>
                  </a:lnTo>
                  <a:lnTo>
                    <a:pt x="1271" y="1344"/>
                  </a:lnTo>
                  <a:lnTo>
                    <a:pt x="1276" y="1335"/>
                  </a:lnTo>
                  <a:lnTo>
                    <a:pt x="1284" y="1334"/>
                  </a:lnTo>
                  <a:lnTo>
                    <a:pt x="1293" y="1312"/>
                  </a:lnTo>
                  <a:lnTo>
                    <a:pt x="1290" y="1304"/>
                  </a:lnTo>
                  <a:lnTo>
                    <a:pt x="1274" y="1299"/>
                  </a:lnTo>
                  <a:lnTo>
                    <a:pt x="1274" y="1276"/>
                  </a:lnTo>
                  <a:lnTo>
                    <a:pt x="1261" y="1274"/>
                  </a:lnTo>
                  <a:lnTo>
                    <a:pt x="1263" y="1269"/>
                  </a:lnTo>
                  <a:lnTo>
                    <a:pt x="1282" y="1267"/>
                  </a:lnTo>
                  <a:lnTo>
                    <a:pt x="1284" y="1264"/>
                  </a:lnTo>
                  <a:lnTo>
                    <a:pt x="1281" y="1247"/>
                  </a:lnTo>
                  <a:lnTo>
                    <a:pt x="1292" y="1237"/>
                  </a:lnTo>
                  <a:lnTo>
                    <a:pt x="1296" y="1228"/>
                  </a:lnTo>
                  <a:lnTo>
                    <a:pt x="1291" y="1205"/>
                  </a:lnTo>
                  <a:lnTo>
                    <a:pt x="1278" y="1184"/>
                  </a:lnTo>
                  <a:lnTo>
                    <a:pt x="1278" y="1166"/>
                  </a:lnTo>
                  <a:lnTo>
                    <a:pt x="1260" y="1144"/>
                  </a:lnTo>
                  <a:lnTo>
                    <a:pt x="1247" y="1082"/>
                  </a:lnTo>
                  <a:lnTo>
                    <a:pt x="1251" y="1060"/>
                  </a:lnTo>
                  <a:lnTo>
                    <a:pt x="1268" y="1048"/>
                  </a:lnTo>
                  <a:lnTo>
                    <a:pt x="1276" y="1050"/>
                  </a:lnTo>
                  <a:lnTo>
                    <a:pt x="1278" y="1055"/>
                  </a:lnTo>
                  <a:lnTo>
                    <a:pt x="1282" y="1056"/>
                  </a:lnTo>
                  <a:lnTo>
                    <a:pt x="1304" y="1047"/>
                  </a:lnTo>
                  <a:lnTo>
                    <a:pt x="1317" y="1061"/>
                  </a:lnTo>
                  <a:lnTo>
                    <a:pt x="1326" y="1064"/>
                  </a:lnTo>
                  <a:lnTo>
                    <a:pt x="1329" y="1073"/>
                  </a:lnTo>
                  <a:lnTo>
                    <a:pt x="1353" y="1065"/>
                  </a:lnTo>
                  <a:lnTo>
                    <a:pt x="1359" y="1060"/>
                  </a:lnTo>
                  <a:lnTo>
                    <a:pt x="1375" y="1055"/>
                  </a:lnTo>
                  <a:lnTo>
                    <a:pt x="1410" y="1026"/>
                  </a:lnTo>
                  <a:lnTo>
                    <a:pt x="1415" y="1015"/>
                  </a:lnTo>
                  <a:lnTo>
                    <a:pt x="1421" y="987"/>
                  </a:lnTo>
                  <a:lnTo>
                    <a:pt x="1435" y="987"/>
                  </a:lnTo>
                  <a:lnTo>
                    <a:pt x="1444" y="978"/>
                  </a:lnTo>
                  <a:lnTo>
                    <a:pt x="1456" y="972"/>
                  </a:lnTo>
                  <a:lnTo>
                    <a:pt x="1457" y="967"/>
                  </a:lnTo>
                  <a:lnTo>
                    <a:pt x="1451" y="957"/>
                  </a:lnTo>
                  <a:lnTo>
                    <a:pt x="1449" y="928"/>
                  </a:lnTo>
                  <a:lnTo>
                    <a:pt x="1438" y="912"/>
                  </a:lnTo>
                  <a:lnTo>
                    <a:pt x="1381" y="904"/>
                  </a:lnTo>
                  <a:lnTo>
                    <a:pt x="1358" y="921"/>
                  </a:lnTo>
                  <a:lnTo>
                    <a:pt x="1344" y="919"/>
                  </a:lnTo>
                  <a:lnTo>
                    <a:pt x="1329" y="898"/>
                  </a:lnTo>
                  <a:lnTo>
                    <a:pt x="1322" y="878"/>
                  </a:lnTo>
                  <a:lnTo>
                    <a:pt x="1314" y="872"/>
                  </a:lnTo>
                  <a:lnTo>
                    <a:pt x="1322" y="817"/>
                  </a:lnTo>
                  <a:lnTo>
                    <a:pt x="1315" y="779"/>
                  </a:lnTo>
                  <a:lnTo>
                    <a:pt x="1297" y="742"/>
                  </a:lnTo>
                  <a:lnTo>
                    <a:pt x="1292" y="724"/>
                  </a:lnTo>
                  <a:lnTo>
                    <a:pt x="1281" y="719"/>
                  </a:lnTo>
                  <a:lnTo>
                    <a:pt x="1273" y="694"/>
                  </a:lnTo>
                  <a:lnTo>
                    <a:pt x="1266" y="690"/>
                  </a:lnTo>
                  <a:lnTo>
                    <a:pt x="1258" y="691"/>
                  </a:lnTo>
                  <a:lnTo>
                    <a:pt x="1256" y="689"/>
                  </a:lnTo>
                  <a:lnTo>
                    <a:pt x="1271" y="675"/>
                  </a:lnTo>
                  <a:lnTo>
                    <a:pt x="1268" y="668"/>
                  </a:lnTo>
                  <a:lnTo>
                    <a:pt x="1214" y="683"/>
                  </a:lnTo>
                  <a:lnTo>
                    <a:pt x="1207" y="688"/>
                  </a:lnTo>
                  <a:lnTo>
                    <a:pt x="1197" y="706"/>
                  </a:lnTo>
                  <a:lnTo>
                    <a:pt x="1184" y="717"/>
                  </a:lnTo>
                  <a:lnTo>
                    <a:pt x="1142" y="729"/>
                  </a:lnTo>
                  <a:lnTo>
                    <a:pt x="1123" y="723"/>
                  </a:lnTo>
                  <a:lnTo>
                    <a:pt x="1086" y="700"/>
                  </a:lnTo>
                  <a:lnTo>
                    <a:pt x="1080" y="679"/>
                  </a:lnTo>
                  <a:lnTo>
                    <a:pt x="1093" y="655"/>
                  </a:lnTo>
                  <a:lnTo>
                    <a:pt x="1092" y="646"/>
                  </a:lnTo>
                  <a:lnTo>
                    <a:pt x="1084" y="655"/>
                  </a:lnTo>
                  <a:lnTo>
                    <a:pt x="1079" y="655"/>
                  </a:lnTo>
                  <a:lnTo>
                    <a:pt x="1073" y="651"/>
                  </a:lnTo>
                  <a:lnTo>
                    <a:pt x="1073" y="641"/>
                  </a:lnTo>
                  <a:lnTo>
                    <a:pt x="1056" y="641"/>
                  </a:lnTo>
                  <a:lnTo>
                    <a:pt x="1038" y="644"/>
                  </a:lnTo>
                  <a:lnTo>
                    <a:pt x="1026" y="653"/>
                  </a:lnTo>
                  <a:lnTo>
                    <a:pt x="1010" y="753"/>
                  </a:lnTo>
                  <a:lnTo>
                    <a:pt x="964" y="909"/>
                  </a:lnTo>
                  <a:lnTo>
                    <a:pt x="949" y="999"/>
                  </a:lnTo>
                  <a:lnTo>
                    <a:pt x="949" y="1034"/>
                  </a:lnTo>
                  <a:lnTo>
                    <a:pt x="937" y="1105"/>
                  </a:lnTo>
                  <a:lnTo>
                    <a:pt x="918" y="1208"/>
                  </a:lnTo>
                  <a:lnTo>
                    <a:pt x="903" y="1257"/>
                  </a:lnTo>
                  <a:lnTo>
                    <a:pt x="904" y="1261"/>
                  </a:lnTo>
                  <a:lnTo>
                    <a:pt x="917" y="1260"/>
                  </a:lnTo>
                  <a:lnTo>
                    <a:pt x="919" y="1262"/>
                  </a:lnTo>
                  <a:lnTo>
                    <a:pt x="900" y="1279"/>
                  </a:lnTo>
                  <a:lnTo>
                    <a:pt x="894" y="1290"/>
                  </a:lnTo>
                  <a:lnTo>
                    <a:pt x="870" y="1360"/>
                  </a:lnTo>
                  <a:lnTo>
                    <a:pt x="794" y="1537"/>
                  </a:lnTo>
                  <a:lnTo>
                    <a:pt x="775" y="1573"/>
                  </a:lnTo>
                  <a:lnTo>
                    <a:pt x="731" y="1638"/>
                  </a:lnTo>
                  <a:lnTo>
                    <a:pt x="652" y="1727"/>
                  </a:lnTo>
                  <a:lnTo>
                    <a:pt x="611" y="1782"/>
                  </a:lnTo>
                  <a:lnTo>
                    <a:pt x="587" y="1811"/>
                  </a:lnTo>
                  <a:lnTo>
                    <a:pt x="561" y="1851"/>
                  </a:lnTo>
                  <a:lnTo>
                    <a:pt x="544" y="1864"/>
                  </a:lnTo>
                  <a:lnTo>
                    <a:pt x="525" y="1871"/>
                  </a:lnTo>
                  <a:lnTo>
                    <a:pt x="464" y="1865"/>
                  </a:lnTo>
                  <a:lnTo>
                    <a:pt x="457" y="1873"/>
                  </a:lnTo>
                  <a:lnTo>
                    <a:pt x="457" y="1878"/>
                  </a:lnTo>
                  <a:lnTo>
                    <a:pt x="475" y="1940"/>
                  </a:lnTo>
                  <a:lnTo>
                    <a:pt x="487" y="1957"/>
                  </a:lnTo>
                  <a:lnTo>
                    <a:pt x="467" y="1986"/>
                  </a:lnTo>
                  <a:lnTo>
                    <a:pt x="465" y="1995"/>
                  </a:lnTo>
                  <a:lnTo>
                    <a:pt x="493" y="2026"/>
                  </a:lnTo>
                  <a:lnTo>
                    <a:pt x="505" y="2053"/>
                  </a:lnTo>
                  <a:lnTo>
                    <a:pt x="494" y="2063"/>
                  </a:lnTo>
                  <a:lnTo>
                    <a:pt x="480" y="2070"/>
                  </a:lnTo>
                  <a:lnTo>
                    <a:pt x="449" y="2043"/>
                  </a:lnTo>
                  <a:lnTo>
                    <a:pt x="441" y="2041"/>
                  </a:lnTo>
                  <a:lnTo>
                    <a:pt x="391" y="2062"/>
                  </a:lnTo>
                  <a:lnTo>
                    <a:pt x="347" y="2071"/>
                  </a:lnTo>
                  <a:lnTo>
                    <a:pt x="341" y="2076"/>
                  </a:lnTo>
                  <a:lnTo>
                    <a:pt x="339" y="2086"/>
                  </a:lnTo>
                  <a:lnTo>
                    <a:pt x="346" y="2111"/>
                  </a:lnTo>
                  <a:lnTo>
                    <a:pt x="345" y="2117"/>
                  </a:lnTo>
                  <a:lnTo>
                    <a:pt x="356" y="2117"/>
                  </a:lnTo>
                  <a:lnTo>
                    <a:pt x="361" y="2104"/>
                  </a:lnTo>
                  <a:lnTo>
                    <a:pt x="376" y="2109"/>
                  </a:lnTo>
                  <a:lnTo>
                    <a:pt x="385" y="2108"/>
                  </a:lnTo>
                  <a:lnTo>
                    <a:pt x="410" y="2099"/>
                  </a:lnTo>
                  <a:lnTo>
                    <a:pt x="428" y="2098"/>
                  </a:lnTo>
                  <a:lnTo>
                    <a:pt x="448" y="2103"/>
                  </a:lnTo>
                  <a:lnTo>
                    <a:pt x="465" y="2115"/>
                  </a:lnTo>
                  <a:lnTo>
                    <a:pt x="467" y="2133"/>
                  </a:lnTo>
                  <a:lnTo>
                    <a:pt x="487" y="2155"/>
                  </a:lnTo>
                  <a:lnTo>
                    <a:pt x="488" y="2200"/>
                  </a:lnTo>
                  <a:lnTo>
                    <a:pt x="493" y="2213"/>
                  </a:lnTo>
                  <a:lnTo>
                    <a:pt x="504" y="2219"/>
                  </a:lnTo>
                  <a:lnTo>
                    <a:pt x="540" y="2221"/>
                  </a:lnTo>
                  <a:lnTo>
                    <a:pt x="565" y="2232"/>
                  </a:lnTo>
                  <a:lnTo>
                    <a:pt x="571" y="2247"/>
                  </a:lnTo>
                  <a:lnTo>
                    <a:pt x="519" y="2275"/>
                  </a:lnTo>
                  <a:lnTo>
                    <a:pt x="493" y="2254"/>
                  </a:lnTo>
                  <a:lnTo>
                    <a:pt x="486" y="2250"/>
                  </a:lnTo>
                  <a:lnTo>
                    <a:pt x="453" y="2244"/>
                  </a:lnTo>
                  <a:lnTo>
                    <a:pt x="449" y="2222"/>
                  </a:lnTo>
                  <a:lnTo>
                    <a:pt x="430" y="2206"/>
                  </a:lnTo>
                  <a:lnTo>
                    <a:pt x="418" y="2185"/>
                  </a:lnTo>
                  <a:lnTo>
                    <a:pt x="403" y="2182"/>
                  </a:lnTo>
                  <a:lnTo>
                    <a:pt x="381" y="2186"/>
                  </a:lnTo>
                  <a:lnTo>
                    <a:pt x="353" y="2170"/>
                  </a:lnTo>
                  <a:lnTo>
                    <a:pt x="327" y="2176"/>
                  </a:lnTo>
                  <a:lnTo>
                    <a:pt x="307" y="2174"/>
                  </a:lnTo>
                  <a:lnTo>
                    <a:pt x="309" y="2170"/>
                  </a:lnTo>
                </a:path>
              </a:pathLst>
            </a:custGeom>
            <a:solidFill>
              <a:srgbClr val="344094"/>
            </a:solidFill>
            <a:ln w="3175">
              <a:solidFill>
                <a:srgbClr val="34409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662"/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D1D2ABE2-DFE1-45FD-A32E-19EB9DB9EC40}"/>
                </a:ext>
              </a:extLst>
            </p:cNvPr>
            <p:cNvSpPr/>
            <p:nvPr/>
          </p:nvSpPr>
          <p:spPr>
            <a:xfrm>
              <a:off x="2898890" y="751401"/>
              <a:ext cx="122050" cy="128074"/>
            </a:xfrm>
            <a:prstGeom prst="ellipse">
              <a:avLst/>
            </a:prstGeom>
            <a:solidFill>
              <a:srgbClr val="E57334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2F43D338-1FCB-4DE9-85B7-B779AD60C08C}"/>
                </a:ext>
              </a:extLst>
            </p:cNvPr>
            <p:cNvSpPr txBox="1"/>
            <p:nvPr/>
          </p:nvSpPr>
          <p:spPr>
            <a:xfrm>
              <a:off x="3512582" y="227466"/>
              <a:ext cx="1972065" cy="273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>
                <a:defRPr sz="1400"/>
              </a:lvl1pPr>
            </a:lstStyle>
            <a:p>
              <a:r>
                <a:rPr lang="nl-NL"/>
                <a:t>Kavel</a:t>
              </a:r>
              <a:endParaRPr lang="en-US"/>
            </a:p>
          </p:txBody>
        </p:sp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E1EEF05C-382A-4D50-9EC4-371D85B52A19}"/>
                </a:ext>
              </a:extLst>
            </p:cNvPr>
            <p:cNvGrpSpPr/>
            <p:nvPr/>
          </p:nvGrpSpPr>
          <p:grpSpPr>
            <a:xfrm>
              <a:off x="7070508" y="5047661"/>
              <a:ext cx="2135633" cy="736344"/>
              <a:chOff x="5027839" y="7083067"/>
              <a:chExt cx="2520000" cy="828000"/>
            </a:xfrm>
            <a:solidFill>
              <a:srgbClr val="344094"/>
            </a:solidFill>
          </p:grpSpPr>
          <p:sp>
            <p:nvSpPr>
              <p:cNvPr id="44" name="Rechthoek: afgeronde hoeken 43">
                <a:extLst>
                  <a:ext uri="{FF2B5EF4-FFF2-40B4-BE49-F238E27FC236}">
                    <a16:creationId xmlns:a16="http://schemas.microsoft.com/office/drawing/2014/main" id="{61B015BA-888F-4051-9845-9CFD2E890886}"/>
                  </a:ext>
                </a:extLst>
              </p:cNvPr>
              <p:cNvSpPr/>
              <p:nvPr/>
            </p:nvSpPr>
            <p:spPr>
              <a:xfrm>
                <a:off x="5027839" y="7083067"/>
                <a:ext cx="2520000" cy="828000"/>
              </a:xfrm>
              <a:prstGeom prst="roundRect">
                <a:avLst/>
              </a:prstGeom>
              <a:grpFill/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400">
                    <a:solidFill>
                      <a:schemeClr val="bg1"/>
                    </a:solidFill>
                  </a:rPr>
                  <a:t>Lokaal </a:t>
                </a:r>
              </a:p>
              <a:p>
                <a:pPr algn="ctr"/>
                <a:r>
                  <a:rPr lang="nl-NL" sz="1400">
                    <a:solidFill>
                      <a:schemeClr val="bg1"/>
                    </a:solidFill>
                  </a:rPr>
                  <a:t>Health Impact Fund</a:t>
                </a:r>
                <a:endParaRPr lang="en-US" sz="1400"/>
              </a:p>
            </p:txBody>
          </p:sp>
          <p:sp>
            <p:nvSpPr>
              <p:cNvPr id="45" name="Freeform 172">
                <a:extLst>
                  <a:ext uri="{FF2B5EF4-FFF2-40B4-BE49-F238E27FC236}">
                    <a16:creationId xmlns:a16="http://schemas.microsoft.com/office/drawing/2014/main" id="{B91B9AA5-1365-4319-9D5A-7FCF88071F7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269100" y="7132535"/>
                <a:ext cx="186209" cy="275430"/>
              </a:xfrm>
              <a:custGeom>
                <a:avLst/>
                <a:gdLst>
                  <a:gd name="T0" fmla="*/ 28 w 28"/>
                  <a:gd name="T1" fmla="*/ 36 h 38"/>
                  <a:gd name="T2" fmla="*/ 27 w 28"/>
                  <a:gd name="T3" fmla="*/ 37 h 38"/>
                  <a:gd name="T4" fmla="*/ 21 w 28"/>
                  <a:gd name="T5" fmla="*/ 38 h 38"/>
                  <a:gd name="T6" fmla="*/ 4 w 28"/>
                  <a:gd name="T7" fmla="*/ 25 h 38"/>
                  <a:gd name="T8" fmla="*/ 1 w 28"/>
                  <a:gd name="T9" fmla="*/ 25 h 38"/>
                  <a:gd name="T10" fmla="*/ 0 w 28"/>
                  <a:gd name="T11" fmla="*/ 24 h 38"/>
                  <a:gd name="T12" fmla="*/ 0 w 28"/>
                  <a:gd name="T13" fmla="*/ 21 h 38"/>
                  <a:gd name="T14" fmla="*/ 1 w 28"/>
                  <a:gd name="T15" fmla="*/ 20 h 38"/>
                  <a:gd name="T16" fmla="*/ 3 w 28"/>
                  <a:gd name="T17" fmla="*/ 20 h 38"/>
                  <a:gd name="T18" fmla="*/ 3 w 28"/>
                  <a:gd name="T19" fmla="*/ 17 h 38"/>
                  <a:gd name="T20" fmla="*/ 1 w 28"/>
                  <a:gd name="T21" fmla="*/ 17 h 38"/>
                  <a:gd name="T22" fmla="*/ 0 w 28"/>
                  <a:gd name="T23" fmla="*/ 16 h 38"/>
                  <a:gd name="T24" fmla="*/ 0 w 28"/>
                  <a:gd name="T25" fmla="*/ 13 h 38"/>
                  <a:gd name="T26" fmla="*/ 1 w 28"/>
                  <a:gd name="T27" fmla="*/ 13 h 38"/>
                  <a:gd name="T28" fmla="*/ 4 w 28"/>
                  <a:gd name="T29" fmla="*/ 13 h 38"/>
                  <a:gd name="T30" fmla="*/ 21 w 28"/>
                  <a:gd name="T31" fmla="*/ 0 h 38"/>
                  <a:gd name="T32" fmla="*/ 26 w 28"/>
                  <a:gd name="T33" fmla="*/ 1 h 38"/>
                  <a:gd name="T34" fmla="*/ 27 w 28"/>
                  <a:gd name="T35" fmla="*/ 1 h 38"/>
                  <a:gd name="T36" fmla="*/ 27 w 28"/>
                  <a:gd name="T37" fmla="*/ 2 h 38"/>
                  <a:gd name="T38" fmla="*/ 26 w 28"/>
                  <a:gd name="T39" fmla="*/ 6 h 38"/>
                  <a:gd name="T40" fmla="*/ 25 w 28"/>
                  <a:gd name="T41" fmla="*/ 7 h 38"/>
                  <a:gd name="T42" fmla="*/ 21 w 28"/>
                  <a:gd name="T43" fmla="*/ 6 h 38"/>
                  <a:gd name="T44" fmla="*/ 11 w 28"/>
                  <a:gd name="T45" fmla="*/ 13 h 38"/>
                  <a:gd name="T46" fmla="*/ 24 w 28"/>
                  <a:gd name="T47" fmla="*/ 13 h 38"/>
                  <a:gd name="T48" fmla="*/ 24 w 28"/>
                  <a:gd name="T49" fmla="*/ 13 h 38"/>
                  <a:gd name="T50" fmla="*/ 24 w 28"/>
                  <a:gd name="T51" fmla="*/ 14 h 38"/>
                  <a:gd name="T52" fmla="*/ 24 w 28"/>
                  <a:gd name="T53" fmla="*/ 17 h 38"/>
                  <a:gd name="T54" fmla="*/ 23 w 28"/>
                  <a:gd name="T55" fmla="*/ 17 h 38"/>
                  <a:gd name="T56" fmla="*/ 10 w 28"/>
                  <a:gd name="T57" fmla="*/ 17 h 38"/>
                  <a:gd name="T58" fmla="*/ 10 w 28"/>
                  <a:gd name="T59" fmla="*/ 20 h 38"/>
                  <a:gd name="T60" fmla="*/ 22 w 28"/>
                  <a:gd name="T61" fmla="*/ 20 h 38"/>
                  <a:gd name="T62" fmla="*/ 23 w 28"/>
                  <a:gd name="T63" fmla="*/ 20 h 38"/>
                  <a:gd name="T64" fmla="*/ 23 w 28"/>
                  <a:gd name="T65" fmla="*/ 21 h 38"/>
                  <a:gd name="T66" fmla="*/ 22 w 28"/>
                  <a:gd name="T67" fmla="*/ 24 h 38"/>
                  <a:gd name="T68" fmla="*/ 21 w 28"/>
                  <a:gd name="T69" fmla="*/ 25 h 38"/>
                  <a:gd name="T70" fmla="*/ 11 w 28"/>
                  <a:gd name="T71" fmla="*/ 25 h 38"/>
                  <a:gd name="T72" fmla="*/ 21 w 28"/>
                  <a:gd name="T73" fmla="*/ 32 h 38"/>
                  <a:gd name="T74" fmla="*/ 25 w 28"/>
                  <a:gd name="T75" fmla="*/ 31 h 38"/>
                  <a:gd name="T76" fmla="*/ 26 w 28"/>
                  <a:gd name="T77" fmla="*/ 31 h 38"/>
                  <a:gd name="T78" fmla="*/ 27 w 28"/>
                  <a:gd name="T79" fmla="*/ 32 h 38"/>
                  <a:gd name="T80" fmla="*/ 28 w 28"/>
                  <a:gd name="T81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" h="38">
                    <a:moveTo>
                      <a:pt x="28" y="36"/>
                    </a:moveTo>
                    <a:cubicBezTo>
                      <a:pt x="28" y="36"/>
                      <a:pt x="27" y="37"/>
                      <a:pt x="27" y="37"/>
                    </a:cubicBezTo>
                    <a:cubicBezTo>
                      <a:pt x="27" y="37"/>
                      <a:pt x="24" y="38"/>
                      <a:pt x="21" y="38"/>
                    </a:cubicBezTo>
                    <a:cubicBezTo>
                      <a:pt x="13" y="38"/>
                      <a:pt x="6" y="33"/>
                      <a:pt x="4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0" y="24"/>
                      <a:pt x="0" y="2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1" y="20"/>
                      <a:pt x="1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19"/>
                      <a:pt x="3" y="18"/>
                      <a:pt x="3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0" y="17"/>
                      <a:pt x="0" y="1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6" y="5"/>
                      <a:pt x="13" y="0"/>
                      <a:pt x="21" y="0"/>
                    </a:cubicBezTo>
                    <a:cubicBezTo>
                      <a:pt x="24" y="0"/>
                      <a:pt x="26" y="1"/>
                      <a:pt x="26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2"/>
                      <a:pt x="27" y="2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5" y="7"/>
                      <a:pt x="25" y="7"/>
                    </a:cubicBezTo>
                    <a:cubicBezTo>
                      <a:pt x="25" y="7"/>
                      <a:pt x="23" y="6"/>
                      <a:pt x="21" y="6"/>
                    </a:cubicBezTo>
                    <a:cubicBezTo>
                      <a:pt x="17" y="6"/>
                      <a:pt x="13" y="9"/>
                      <a:pt x="11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4" y="14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3" y="17"/>
                      <a:pt x="23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0" y="19"/>
                      <a:pt x="10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3" y="20"/>
                      <a:pt x="23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2" y="25"/>
                      <a:pt x="2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3" y="29"/>
                      <a:pt x="17" y="32"/>
                      <a:pt x="21" y="32"/>
                    </a:cubicBezTo>
                    <a:cubicBezTo>
                      <a:pt x="24" y="32"/>
                      <a:pt x="25" y="31"/>
                      <a:pt x="25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1"/>
                      <a:pt x="27" y="31"/>
                      <a:pt x="27" y="32"/>
                    </a:cubicBezTo>
                    <a:lnTo>
                      <a:pt x="28" y="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38" tIns="45719" rIns="91438" bIns="4571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60E568BE-AC45-4FCC-9841-2479571486DD}"/>
                </a:ext>
              </a:extLst>
            </p:cNvPr>
            <p:cNvGrpSpPr/>
            <p:nvPr/>
          </p:nvGrpSpPr>
          <p:grpSpPr>
            <a:xfrm>
              <a:off x="7061412" y="6046423"/>
              <a:ext cx="2340275" cy="612259"/>
              <a:chOff x="8003553" y="8142484"/>
              <a:chExt cx="2761472" cy="688470"/>
            </a:xfrm>
            <a:solidFill>
              <a:srgbClr val="344094"/>
            </a:solidFill>
          </p:grpSpPr>
          <p:sp>
            <p:nvSpPr>
              <p:cNvPr id="47" name="Rechthoek: afgeronde hoeken 46">
                <a:extLst>
                  <a:ext uri="{FF2B5EF4-FFF2-40B4-BE49-F238E27FC236}">
                    <a16:creationId xmlns:a16="http://schemas.microsoft.com/office/drawing/2014/main" id="{B327BE29-DFFE-41DB-BCCE-158C8F1EE043}"/>
                  </a:ext>
                </a:extLst>
              </p:cNvPr>
              <p:cNvSpPr/>
              <p:nvPr/>
            </p:nvSpPr>
            <p:spPr>
              <a:xfrm>
                <a:off x="8245025" y="8142484"/>
                <a:ext cx="2520000" cy="433857"/>
              </a:xfrm>
              <a:prstGeom prst="roundRect">
                <a:avLst/>
              </a:prstGeom>
              <a:grp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8" name="Rechthoek: afgeronde hoeken 47">
                <a:extLst>
                  <a:ext uri="{FF2B5EF4-FFF2-40B4-BE49-F238E27FC236}">
                    <a16:creationId xmlns:a16="http://schemas.microsoft.com/office/drawing/2014/main" id="{3C720B76-05CF-4332-9EF6-DF8BBDCBBD35}"/>
                  </a:ext>
                </a:extLst>
              </p:cNvPr>
              <p:cNvSpPr/>
              <p:nvPr/>
            </p:nvSpPr>
            <p:spPr>
              <a:xfrm>
                <a:off x="8128000" y="8280092"/>
                <a:ext cx="2520000" cy="433857"/>
              </a:xfrm>
              <a:prstGeom prst="roundRect">
                <a:avLst/>
              </a:prstGeom>
              <a:grp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9" name="Rechthoek: afgeronde hoeken 48">
                <a:extLst>
                  <a:ext uri="{FF2B5EF4-FFF2-40B4-BE49-F238E27FC236}">
                    <a16:creationId xmlns:a16="http://schemas.microsoft.com/office/drawing/2014/main" id="{232DE03C-48DB-4D09-8803-E8B8F3F3CFBF}"/>
                  </a:ext>
                </a:extLst>
              </p:cNvPr>
              <p:cNvSpPr/>
              <p:nvPr/>
            </p:nvSpPr>
            <p:spPr>
              <a:xfrm>
                <a:off x="8003553" y="8397097"/>
                <a:ext cx="2520000" cy="433857"/>
              </a:xfrm>
              <a:prstGeom prst="roundRect">
                <a:avLst/>
              </a:prstGeom>
              <a:grp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400">
                    <a:solidFill>
                      <a:schemeClr val="bg1"/>
                    </a:solidFill>
                  </a:rPr>
                  <a:t>Institutionele beleggers</a:t>
                </a:r>
                <a:endParaRPr lang="en-US" sz="1400"/>
              </a:p>
            </p:txBody>
          </p:sp>
        </p:grpSp>
        <p:sp>
          <p:nvSpPr>
            <p:cNvPr id="50" name="Tekstvak 49">
              <a:extLst>
                <a:ext uri="{FF2B5EF4-FFF2-40B4-BE49-F238E27FC236}">
                  <a16:creationId xmlns:a16="http://schemas.microsoft.com/office/drawing/2014/main" id="{29D16FE3-AF03-4BB7-AC59-5942DBF6B24E}"/>
                </a:ext>
              </a:extLst>
            </p:cNvPr>
            <p:cNvSpPr txBox="1"/>
            <p:nvPr/>
          </p:nvSpPr>
          <p:spPr>
            <a:xfrm>
              <a:off x="5011029" y="2485434"/>
              <a:ext cx="2766176" cy="574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>
                <a:defRPr sz="1200"/>
              </a:lvl1pPr>
            </a:lstStyle>
            <a:p>
              <a:r>
                <a:rPr lang="nl-NL"/>
                <a:t>Integrator is formele vertegenwoordiger van kaveldeelnemers</a:t>
              </a:r>
              <a:endParaRPr lang="en-US"/>
            </a:p>
          </p:txBody>
        </p:sp>
        <p:cxnSp>
          <p:nvCxnSpPr>
            <p:cNvPr id="51" name="Rechte verbindingslijn met pijl 50">
              <a:extLst>
                <a:ext uri="{FF2B5EF4-FFF2-40B4-BE49-F238E27FC236}">
                  <a16:creationId xmlns:a16="http://schemas.microsoft.com/office/drawing/2014/main" id="{02736437-F9FA-4409-BA71-C3AC25397491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 flipH="1">
              <a:off x="4940917" y="2345823"/>
              <a:ext cx="2328" cy="874524"/>
            </a:xfrm>
            <a:prstGeom prst="straightConnector1">
              <a:avLst/>
            </a:prstGeom>
            <a:ln w="25400">
              <a:solidFill>
                <a:schemeClr val="tx2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met pijl 51">
              <a:extLst>
                <a:ext uri="{FF2B5EF4-FFF2-40B4-BE49-F238E27FC236}">
                  <a16:creationId xmlns:a16="http://schemas.microsoft.com/office/drawing/2014/main" id="{3CC8F340-5C3A-4D47-BD62-282758142FCB}"/>
                </a:ext>
              </a:extLst>
            </p:cNvPr>
            <p:cNvCxnSpPr>
              <a:stCxn id="10" idx="0"/>
              <a:endCxn id="14" idx="2"/>
            </p:cNvCxnSpPr>
            <p:nvPr/>
          </p:nvCxnSpPr>
          <p:spPr>
            <a:xfrm flipH="1" flipV="1">
              <a:off x="4940917" y="3956691"/>
              <a:ext cx="4926" cy="1086674"/>
            </a:xfrm>
            <a:prstGeom prst="straightConnector1">
              <a:avLst/>
            </a:prstGeom>
            <a:ln w="25400">
              <a:solidFill>
                <a:schemeClr val="tx2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met pijl 52">
              <a:extLst>
                <a:ext uri="{FF2B5EF4-FFF2-40B4-BE49-F238E27FC236}">
                  <a16:creationId xmlns:a16="http://schemas.microsoft.com/office/drawing/2014/main" id="{72E015B8-CA34-445E-99C9-4DDE3477FBDB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2340842" y="5409199"/>
              <a:ext cx="1537184" cy="2338"/>
            </a:xfrm>
            <a:prstGeom prst="straightConnector1">
              <a:avLst/>
            </a:prstGeom>
            <a:ln w="25400">
              <a:solidFill>
                <a:schemeClr val="tx2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Verbindingslijn: gebogen 53">
              <a:extLst>
                <a:ext uri="{FF2B5EF4-FFF2-40B4-BE49-F238E27FC236}">
                  <a16:creationId xmlns:a16="http://schemas.microsoft.com/office/drawing/2014/main" id="{9C65F061-E34E-4BE4-A2D4-4D7C9640FFBD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273027" y="1435810"/>
              <a:ext cx="1778448" cy="3605217"/>
            </a:xfrm>
            <a:prstGeom prst="bentConnector2">
              <a:avLst/>
            </a:prstGeom>
            <a:ln w="25400">
              <a:solidFill>
                <a:schemeClr val="tx2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met pijl 54">
              <a:extLst>
                <a:ext uri="{FF2B5EF4-FFF2-40B4-BE49-F238E27FC236}">
                  <a16:creationId xmlns:a16="http://schemas.microsoft.com/office/drawing/2014/main" id="{4DACEFE4-6AFE-4380-A1A3-4C3C4B462AE6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flipH="1" flipV="1">
              <a:off x="6013660" y="5411537"/>
              <a:ext cx="1056848" cy="0"/>
            </a:xfrm>
            <a:prstGeom prst="straightConnector1">
              <a:avLst/>
            </a:prstGeom>
            <a:ln w="25400">
              <a:solidFill>
                <a:schemeClr val="tx2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met pijl 55">
              <a:extLst>
                <a:ext uri="{FF2B5EF4-FFF2-40B4-BE49-F238E27FC236}">
                  <a16:creationId xmlns:a16="http://schemas.microsoft.com/office/drawing/2014/main" id="{F07DC3A0-01C4-429B-862A-0A688ABDBD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29229" y="5784004"/>
              <a:ext cx="0" cy="262419"/>
            </a:xfrm>
            <a:prstGeom prst="straightConnector1">
              <a:avLst/>
            </a:prstGeom>
            <a:ln w="25400">
              <a:solidFill>
                <a:schemeClr val="tx2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ep 56">
              <a:extLst>
                <a:ext uri="{FF2B5EF4-FFF2-40B4-BE49-F238E27FC236}">
                  <a16:creationId xmlns:a16="http://schemas.microsoft.com/office/drawing/2014/main" id="{BEE35E57-17D0-4B5C-B529-7A9A294F20FD}"/>
                </a:ext>
              </a:extLst>
            </p:cNvPr>
            <p:cNvGrpSpPr/>
            <p:nvPr/>
          </p:nvGrpSpPr>
          <p:grpSpPr>
            <a:xfrm>
              <a:off x="9748836" y="5001268"/>
              <a:ext cx="2340275" cy="612259"/>
              <a:chOff x="8003553" y="8142484"/>
              <a:chExt cx="2761472" cy="688470"/>
            </a:xfrm>
            <a:solidFill>
              <a:srgbClr val="344094"/>
            </a:solidFill>
          </p:grpSpPr>
          <p:sp>
            <p:nvSpPr>
              <p:cNvPr id="58" name="Rechthoek: afgeronde hoeken 57">
                <a:extLst>
                  <a:ext uri="{FF2B5EF4-FFF2-40B4-BE49-F238E27FC236}">
                    <a16:creationId xmlns:a16="http://schemas.microsoft.com/office/drawing/2014/main" id="{941A3BC6-FDE2-44F6-963A-07FC405C9FF4}"/>
                  </a:ext>
                </a:extLst>
              </p:cNvPr>
              <p:cNvSpPr/>
              <p:nvPr/>
            </p:nvSpPr>
            <p:spPr>
              <a:xfrm>
                <a:off x="8245025" y="8142484"/>
                <a:ext cx="2520000" cy="433857"/>
              </a:xfrm>
              <a:prstGeom prst="roundRect">
                <a:avLst/>
              </a:prstGeom>
              <a:grp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9" name="Rechthoek: afgeronde hoeken 58">
                <a:extLst>
                  <a:ext uri="{FF2B5EF4-FFF2-40B4-BE49-F238E27FC236}">
                    <a16:creationId xmlns:a16="http://schemas.microsoft.com/office/drawing/2014/main" id="{0E3EC30F-646C-4946-9275-9521E18A9600}"/>
                  </a:ext>
                </a:extLst>
              </p:cNvPr>
              <p:cNvSpPr/>
              <p:nvPr/>
            </p:nvSpPr>
            <p:spPr>
              <a:xfrm>
                <a:off x="8128000" y="8280092"/>
                <a:ext cx="2520000" cy="433857"/>
              </a:xfrm>
              <a:prstGeom prst="roundRect">
                <a:avLst/>
              </a:prstGeom>
              <a:grp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0" name="Rechthoek: afgeronde hoeken 59">
                <a:extLst>
                  <a:ext uri="{FF2B5EF4-FFF2-40B4-BE49-F238E27FC236}">
                    <a16:creationId xmlns:a16="http://schemas.microsoft.com/office/drawing/2014/main" id="{1CDFD510-EAEE-400E-9243-35DD302E199A}"/>
                  </a:ext>
                </a:extLst>
              </p:cNvPr>
              <p:cNvSpPr/>
              <p:nvPr/>
            </p:nvSpPr>
            <p:spPr>
              <a:xfrm>
                <a:off x="8003553" y="8397097"/>
                <a:ext cx="2520000" cy="433857"/>
              </a:xfrm>
              <a:prstGeom prst="roundRect">
                <a:avLst/>
              </a:prstGeom>
              <a:grp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400">
                    <a:solidFill>
                      <a:schemeClr val="bg1"/>
                    </a:solidFill>
                  </a:rPr>
                  <a:t>Lokale financiers</a:t>
                </a:r>
                <a:endParaRPr lang="en-US" sz="1400"/>
              </a:p>
            </p:txBody>
          </p:sp>
        </p:grpSp>
        <p:cxnSp>
          <p:nvCxnSpPr>
            <p:cNvPr id="61" name="Rechte verbindingslijn met pijl 60">
              <a:extLst>
                <a:ext uri="{FF2B5EF4-FFF2-40B4-BE49-F238E27FC236}">
                  <a16:creationId xmlns:a16="http://schemas.microsoft.com/office/drawing/2014/main" id="{68755102-1763-403F-B14D-10FBD0123541}"/>
                </a:ext>
              </a:extLst>
            </p:cNvPr>
            <p:cNvCxnSpPr>
              <a:cxnSpLocks/>
              <a:stCxn id="60" idx="1"/>
              <a:endCxn id="44" idx="3"/>
            </p:cNvCxnSpPr>
            <p:nvPr/>
          </p:nvCxnSpPr>
          <p:spPr>
            <a:xfrm flipH="1" flipV="1">
              <a:off x="9206141" y="5415833"/>
              <a:ext cx="542695" cy="4779"/>
            </a:xfrm>
            <a:prstGeom prst="straightConnector1">
              <a:avLst/>
            </a:prstGeom>
            <a:ln w="25400">
              <a:solidFill>
                <a:schemeClr val="tx2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al 61">
              <a:extLst>
                <a:ext uri="{FF2B5EF4-FFF2-40B4-BE49-F238E27FC236}">
                  <a16:creationId xmlns:a16="http://schemas.microsoft.com/office/drawing/2014/main" id="{6637DC63-0E28-4EEF-9531-4FCCE765B9D9}"/>
                </a:ext>
              </a:extLst>
            </p:cNvPr>
            <p:cNvSpPr/>
            <p:nvPr/>
          </p:nvSpPr>
          <p:spPr>
            <a:xfrm>
              <a:off x="3483100" y="2844559"/>
              <a:ext cx="1128835" cy="544254"/>
            </a:xfrm>
            <a:prstGeom prst="ellipse">
              <a:avLst/>
            </a:prstGeom>
            <a:solidFill>
              <a:srgbClr val="F5C9B1"/>
            </a:solidFill>
            <a:ln>
              <a:solidFill>
                <a:srgbClr val="E573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>
                  <a:solidFill>
                    <a:schemeClr val="tx1"/>
                  </a:solidFill>
                </a:rPr>
                <a:t>Lokaal operator team</a:t>
              </a:r>
              <a:endParaRPr lang="en-US" sz="1100">
                <a:solidFill>
                  <a:schemeClr val="tx1"/>
                </a:solidFill>
              </a:endParaRPr>
            </a:p>
          </p:txBody>
        </p:sp>
        <p:cxnSp>
          <p:nvCxnSpPr>
            <p:cNvPr id="63" name="Verbindingslijn: gebogen 62">
              <a:extLst>
                <a:ext uri="{FF2B5EF4-FFF2-40B4-BE49-F238E27FC236}">
                  <a16:creationId xmlns:a16="http://schemas.microsoft.com/office/drawing/2014/main" id="{5251AAC0-0085-4849-A8C6-4CAD3114FFD1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3476481" y="3719083"/>
              <a:ext cx="396618" cy="1280598"/>
            </a:xfrm>
            <a:prstGeom prst="bentConnector3">
              <a:avLst>
                <a:gd name="adj1" fmla="val -49675"/>
              </a:avLst>
            </a:prstGeom>
            <a:ln w="25400">
              <a:solidFill>
                <a:schemeClr val="tx2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Verbindingslijn: gebogen 63">
              <a:extLst>
                <a:ext uri="{FF2B5EF4-FFF2-40B4-BE49-F238E27FC236}">
                  <a16:creationId xmlns:a16="http://schemas.microsoft.com/office/drawing/2014/main" id="{E6A73A2C-2187-438E-A9E7-A6B9A75597AE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3483100" y="3116686"/>
              <a:ext cx="390000" cy="471833"/>
            </a:xfrm>
            <a:prstGeom prst="bentConnector3">
              <a:avLst>
                <a:gd name="adj1" fmla="val -49675"/>
              </a:avLst>
            </a:prstGeom>
            <a:ln w="25400">
              <a:solidFill>
                <a:schemeClr val="tx2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2">
              <a:extLst>
                <a:ext uri="{FF2B5EF4-FFF2-40B4-BE49-F238E27FC236}">
                  <a16:creationId xmlns:a16="http://schemas.microsoft.com/office/drawing/2014/main" id="{A7A96CBE-F12D-41F6-95F9-7F3DB41D9650}"/>
                </a:ext>
              </a:extLst>
            </p:cNvPr>
            <p:cNvSpPr/>
            <p:nvPr/>
          </p:nvSpPr>
          <p:spPr>
            <a:xfrm>
              <a:off x="3237531" y="4463044"/>
              <a:ext cx="1626399" cy="2326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nl-NL" sz="1100"/>
                <a:t>Nationaal operator team</a:t>
              </a:r>
              <a:endParaRPr 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416588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hthoek: afgeronde hoeken 159">
            <a:extLst>
              <a:ext uri="{FF2B5EF4-FFF2-40B4-BE49-F238E27FC236}">
                <a16:creationId xmlns:a16="http://schemas.microsoft.com/office/drawing/2014/main" id="{11E61224-BA82-4DA8-9F1A-4B779BCC556D}"/>
              </a:ext>
            </a:extLst>
          </p:cNvPr>
          <p:cNvSpPr/>
          <p:nvPr/>
        </p:nvSpPr>
        <p:spPr>
          <a:xfrm>
            <a:off x="1235597" y="3408559"/>
            <a:ext cx="1103505" cy="388400"/>
          </a:xfrm>
          <a:prstGeom prst="roundRect">
            <a:avLst/>
          </a:prstGeom>
          <a:solidFill>
            <a:srgbClr val="73C6EB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NL" sz="1100" dirty="0" err="1">
                <a:solidFill>
                  <a:schemeClr val="tx1"/>
                </a:solidFill>
              </a:rPr>
              <a:t>Revolving</a:t>
            </a:r>
            <a:r>
              <a:rPr lang="nl-NL" sz="1100" dirty="0">
                <a:solidFill>
                  <a:schemeClr val="tx1"/>
                </a:solidFill>
              </a:rPr>
              <a:t> fund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5" name="Verbindingslijn: gebogen 4">
            <a:extLst>
              <a:ext uri="{FF2B5EF4-FFF2-40B4-BE49-F238E27FC236}">
                <a16:creationId xmlns:a16="http://schemas.microsoft.com/office/drawing/2014/main" id="{C75DDCE2-901A-4BAD-B42E-DDE6A18DA6E9}"/>
              </a:ext>
            </a:extLst>
          </p:cNvPr>
          <p:cNvCxnSpPr>
            <a:cxnSpLocks/>
          </p:cNvCxnSpPr>
          <p:nvPr/>
        </p:nvCxnSpPr>
        <p:spPr>
          <a:xfrm rot="5400000">
            <a:off x="9441688" y="2177364"/>
            <a:ext cx="412350" cy="930375"/>
          </a:xfrm>
          <a:prstGeom prst="bentConnector3">
            <a:avLst>
              <a:gd name="adj1" fmla="val 27355"/>
            </a:avLst>
          </a:prstGeom>
          <a:ln w="25400">
            <a:solidFill>
              <a:schemeClr val="tx2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Verbindingslijn: gebogen 5">
            <a:extLst>
              <a:ext uri="{FF2B5EF4-FFF2-40B4-BE49-F238E27FC236}">
                <a16:creationId xmlns:a16="http://schemas.microsoft.com/office/drawing/2014/main" id="{58731704-E9A4-40BA-8C1F-04E424E7B825}"/>
              </a:ext>
            </a:extLst>
          </p:cNvPr>
          <p:cNvCxnSpPr>
            <a:cxnSpLocks/>
          </p:cNvCxnSpPr>
          <p:nvPr/>
        </p:nvCxnSpPr>
        <p:spPr>
          <a:xfrm rot="16200000" flipH="1">
            <a:off x="2046363" y="2176945"/>
            <a:ext cx="412350" cy="930375"/>
          </a:xfrm>
          <a:prstGeom prst="bentConnector3">
            <a:avLst>
              <a:gd name="adj1" fmla="val 27355"/>
            </a:avLst>
          </a:prstGeom>
          <a:ln w="25400">
            <a:solidFill>
              <a:schemeClr val="tx2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12B2A59-025F-4BD0-95FE-BAEA48D4B42C}"/>
              </a:ext>
            </a:extLst>
          </p:cNvPr>
          <p:cNvSpPr/>
          <p:nvPr/>
        </p:nvSpPr>
        <p:spPr>
          <a:xfrm>
            <a:off x="1597024" y="4439904"/>
            <a:ext cx="1339967" cy="500711"/>
          </a:xfrm>
          <a:prstGeom prst="roundRect">
            <a:avLst/>
          </a:prstGeom>
          <a:solidFill>
            <a:srgbClr val="73C6EB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sz="1100">
                <a:solidFill>
                  <a:schemeClr val="tx1"/>
                </a:solidFill>
              </a:rPr>
              <a:t>Collection account </a:t>
            </a:r>
            <a:br>
              <a:rPr lang="nl-NL" sz="1100">
                <a:solidFill>
                  <a:schemeClr val="tx1"/>
                </a:solidFill>
              </a:rPr>
            </a:br>
            <a:r>
              <a:rPr lang="nl-NL" sz="1100">
                <a:solidFill>
                  <a:schemeClr val="tx1"/>
                </a:solidFill>
              </a:rPr>
              <a:t>HIF Oost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24EECEFE-9DE8-4ADC-8EAE-34A87F6209D0}"/>
              </a:ext>
            </a:extLst>
          </p:cNvPr>
          <p:cNvSpPr/>
          <p:nvPr/>
        </p:nvSpPr>
        <p:spPr>
          <a:xfrm>
            <a:off x="9534750" y="3447221"/>
            <a:ext cx="1103505" cy="388400"/>
          </a:xfrm>
          <a:prstGeom prst="roundRect">
            <a:avLst/>
          </a:prstGeom>
          <a:solidFill>
            <a:srgbClr val="73C6EB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NL" sz="1100" dirty="0" err="1">
                <a:solidFill>
                  <a:schemeClr val="tx1"/>
                </a:solidFill>
              </a:rPr>
              <a:t>Revolving</a:t>
            </a:r>
            <a:r>
              <a:rPr lang="nl-NL" sz="1100" dirty="0">
                <a:solidFill>
                  <a:schemeClr val="tx1"/>
                </a:solidFill>
              </a:rPr>
              <a:t> fund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98713A88-061B-47BA-BCCC-7FEC2819B486}"/>
              </a:ext>
            </a:extLst>
          </p:cNvPr>
          <p:cNvCxnSpPr/>
          <p:nvPr/>
        </p:nvCxnSpPr>
        <p:spPr>
          <a:xfrm>
            <a:off x="2735564" y="3520296"/>
            <a:ext cx="0" cy="900000"/>
          </a:xfrm>
          <a:prstGeom prst="straightConnector1">
            <a:avLst/>
          </a:prstGeom>
          <a:ln w="25400">
            <a:solidFill>
              <a:schemeClr val="tx2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A21C6D69-9065-494A-87A5-261A5F3DE0BB}"/>
              </a:ext>
            </a:extLst>
          </p:cNvPr>
          <p:cNvCxnSpPr/>
          <p:nvPr/>
        </p:nvCxnSpPr>
        <p:spPr>
          <a:xfrm>
            <a:off x="9185885" y="3535113"/>
            <a:ext cx="0" cy="900000"/>
          </a:xfrm>
          <a:prstGeom prst="straightConnector1">
            <a:avLst/>
          </a:prstGeom>
          <a:ln w="25400">
            <a:solidFill>
              <a:schemeClr val="tx2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5B09080F-EFC7-4E96-A751-F34C47103302}"/>
              </a:ext>
            </a:extLst>
          </p:cNvPr>
          <p:cNvSpPr/>
          <p:nvPr/>
        </p:nvSpPr>
        <p:spPr>
          <a:xfrm>
            <a:off x="9033961" y="4466876"/>
            <a:ext cx="1530112" cy="500711"/>
          </a:xfrm>
          <a:prstGeom prst="roundRect">
            <a:avLst/>
          </a:prstGeom>
          <a:solidFill>
            <a:srgbClr val="73C6EB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sz="1100">
                <a:solidFill>
                  <a:schemeClr val="tx1"/>
                </a:solidFill>
              </a:rPr>
              <a:t>Collection account </a:t>
            </a:r>
            <a:br>
              <a:rPr lang="nl-NL" sz="1100">
                <a:solidFill>
                  <a:schemeClr val="tx1"/>
                </a:solidFill>
              </a:rPr>
            </a:br>
            <a:r>
              <a:rPr lang="nl-NL" sz="1100">
                <a:solidFill>
                  <a:schemeClr val="tx1"/>
                </a:solidFill>
              </a:rPr>
              <a:t>HIF Zuid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F3DC4839-351F-4FA6-9D40-B34725294912}"/>
              </a:ext>
            </a:extLst>
          </p:cNvPr>
          <p:cNvSpPr/>
          <p:nvPr/>
        </p:nvSpPr>
        <p:spPr>
          <a:xfrm>
            <a:off x="5027050" y="4039799"/>
            <a:ext cx="1973524" cy="677432"/>
          </a:xfrm>
          <a:prstGeom prst="roundRect">
            <a:avLst/>
          </a:prstGeom>
          <a:solidFill>
            <a:srgbClr val="73C6EB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>
                <a:solidFill>
                  <a:schemeClr val="tx1"/>
                </a:solidFill>
              </a:rPr>
              <a:t>Kavelmanager</a:t>
            </a: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15" name="Freeform 117">
            <a:extLst>
              <a:ext uri="{FF2B5EF4-FFF2-40B4-BE49-F238E27FC236}">
                <a16:creationId xmlns:a16="http://schemas.microsoft.com/office/drawing/2014/main" id="{0349A18F-45C9-4623-9B5A-06F50D0A68E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578686" y="4385010"/>
            <a:ext cx="353103" cy="306844"/>
          </a:xfrm>
          <a:custGeom>
            <a:avLst/>
            <a:gdLst>
              <a:gd name="T0" fmla="*/ 29 w 51"/>
              <a:gd name="T1" fmla="*/ 28 h 47"/>
              <a:gd name="T2" fmla="*/ 31 w 51"/>
              <a:gd name="T3" fmla="*/ 33 h 47"/>
              <a:gd name="T4" fmla="*/ 26 w 51"/>
              <a:gd name="T5" fmla="*/ 38 h 47"/>
              <a:gd name="T6" fmla="*/ 20 w 51"/>
              <a:gd name="T7" fmla="*/ 40 h 47"/>
              <a:gd name="T8" fmla="*/ 14 w 51"/>
              <a:gd name="T9" fmla="*/ 40 h 47"/>
              <a:gd name="T10" fmla="*/ 8 w 51"/>
              <a:gd name="T11" fmla="*/ 38 h 47"/>
              <a:gd name="T12" fmla="*/ 3 w 51"/>
              <a:gd name="T13" fmla="*/ 33 h 47"/>
              <a:gd name="T14" fmla="*/ 4 w 51"/>
              <a:gd name="T15" fmla="*/ 28 h 47"/>
              <a:gd name="T16" fmla="*/ 0 w 51"/>
              <a:gd name="T17" fmla="*/ 21 h 47"/>
              <a:gd name="T18" fmla="*/ 5 w 51"/>
              <a:gd name="T19" fmla="*/ 18 h 47"/>
              <a:gd name="T20" fmla="*/ 3 w 51"/>
              <a:gd name="T21" fmla="*/ 14 h 47"/>
              <a:gd name="T22" fmla="*/ 11 w 51"/>
              <a:gd name="T23" fmla="*/ 12 h 47"/>
              <a:gd name="T24" fmla="*/ 14 w 51"/>
              <a:gd name="T25" fmla="*/ 7 h 47"/>
              <a:gd name="T26" fmla="*/ 21 w 51"/>
              <a:gd name="T27" fmla="*/ 11 h 47"/>
              <a:gd name="T28" fmla="*/ 27 w 51"/>
              <a:gd name="T29" fmla="*/ 10 h 47"/>
              <a:gd name="T30" fmla="*/ 31 w 51"/>
              <a:gd name="T31" fmla="*/ 15 h 47"/>
              <a:gd name="T32" fmla="*/ 33 w 51"/>
              <a:gd name="T33" fmla="*/ 21 h 47"/>
              <a:gd name="T34" fmla="*/ 17 w 51"/>
              <a:gd name="T35" fmla="*/ 17 h 47"/>
              <a:gd name="T36" fmla="*/ 24 w 51"/>
              <a:gd name="T37" fmla="*/ 24 h 47"/>
              <a:gd name="T38" fmla="*/ 47 w 51"/>
              <a:gd name="T39" fmla="*/ 13 h 47"/>
              <a:gd name="T40" fmla="*/ 48 w 51"/>
              <a:gd name="T41" fmla="*/ 18 h 47"/>
              <a:gd name="T42" fmla="*/ 41 w 51"/>
              <a:gd name="T43" fmla="*/ 17 h 47"/>
              <a:gd name="T44" fmla="*/ 34 w 51"/>
              <a:gd name="T45" fmla="*/ 18 h 47"/>
              <a:gd name="T46" fmla="*/ 35 w 51"/>
              <a:gd name="T47" fmla="*/ 13 h 47"/>
              <a:gd name="T48" fmla="*/ 35 w 51"/>
              <a:gd name="T49" fmla="*/ 7 h 47"/>
              <a:gd name="T50" fmla="*/ 34 w 51"/>
              <a:gd name="T51" fmla="*/ 2 h 47"/>
              <a:gd name="T52" fmla="*/ 41 w 51"/>
              <a:gd name="T53" fmla="*/ 3 h 47"/>
              <a:gd name="T54" fmla="*/ 44 w 51"/>
              <a:gd name="T55" fmla="*/ 0 h 47"/>
              <a:gd name="T56" fmla="*/ 46 w 51"/>
              <a:gd name="T57" fmla="*/ 6 h 47"/>
              <a:gd name="T58" fmla="*/ 51 w 51"/>
              <a:gd name="T59" fmla="*/ 12 h 47"/>
              <a:gd name="T60" fmla="*/ 46 w 51"/>
              <a:gd name="T61" fmla="*/ 42 h 47"/>
              <a:gd name="T62" fmla="*/ 44 w 51"/>
              <a:gd name="T63" fmla="*/ 47 h 47"/>
              <a:gd name="T64" fmla="*/ 40 w 51"/>
              <a:gd name="T65" fmla="*/ 44 h 47"/>
              <a:gd name="T66" fmla="*/ 34 w 51"/>
              <a:gd name="T67" fmla="*/ 45 h 47"/>
              <a:gd name="T68" fmla="*/ 31 w 51"/>
              <a:gd name="T69" fmla="*/ 39 h 47"/>
              <a:gd name="T70" fmla="*/ 35 w 51"/>
              <a:gd name="T71" fmla="*/ 33 h 47"/>
              <a:gd name="T72" fmla="*/ 37 w 51"/>
              <a:gd name="T73" fmla="*/ 28 h 47"/>
              <a:gd name="T74" fmla="*/ 42 w 51"/>
              <a:gd name="T75" fmla="*/ 31 h 47"/>
              <a:gd name="T76" fmla="*/ 48 w 51"/>
              <a:gd name="T77" fmla="*/ 30 h 47"/>
              <a:gd name="T78" fmla="*/ 47 w 51"/>
              <a:gd name="T79" fmla="*/ 35 h 47"/>
              <a:gd name="T80" fmla="*/ 41 w 51"/>
              <a:gd name="T81" fmla="*/ 7 h 47"/>
              <a:gd name="T82" fmla="*/ 44 w 51"/>
              <a:gd name="T83" fmla="*/ 10 h 47"/>
              <a:gd name="T84" fmla="*/ 37 w 51"/>
              <a:gd name="T85" fmla="*/ 38 h 47"/>
              <a:gd name="T86" fmla="*/ 41 w 51"/>
              <a:gd name="T87" fmla="*/ 3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" h="47">
                <a:moveTo>
                  <a:pt x="34" y="26"/>
                </a:moveTo>
                <a:cubicBezTo>
                  <a:pt x="34" y="27"/>
                  <a:pt x="34" y="27"/>
                  <a:pt x="33" y="27"/>
                </a:cubicBezTo>
                <a:cubicBezTo>
                  <a:pt x="29" y="28"/>
                  <a:pt x="29" y="28"/>
                  <a:pt x="29" y="28"/>
                </a:cubicBezTo>
                <a:cubicBezTo>
                  <a:pt x="29" y="29"/>
                  <a:pt x="29" y="29"/>
                  <a:pt x="28" y="30"/>
                </a:cubicBezTo>
                <a:cubicBezTo>
                  <a:pt x="29" y="31"/>
                  <a:pt x="30" y="32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4"/>
                  <a:pt x="31" y="34"/>
                  <a:pt x="31" y="34"/>
                </a:cubicBezTo>
                <a:cubicBezTo>
                  <a:pt x="30" y="35"/>
                  <a:pt x="27" y="38"/>
                  <a:pt x="27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23" y="35"/>
                  <a:pt x="23" y="35"/>
                  <a:pt x="23" y="35"/>
                </a:cubicBezTo>
                <a:cubicBezTo>
                  <a:pt x="22" y="36"/>
                  <a:pt x="22" y="36"/>
                  <a:pt x="21" y="36"/>
                </a:cubicBezTo>
                <a:cubicBezTo>
                  <a:pt x="21" y="38"/>
                  <a:pt x="21" y="39"/>
                  <a:pt x="20" y="40"/>
                </a:cubicBezTo>
                <a:cubicBezTo>
                  <a:pt x="20" y="41"/>
                  <a:pt x="20" y="41"/>
                  <a:pt x="19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4" y="40"/>
                </a:cubicBezTo>
                <a:cubicBezTo>
                  <a:pt x="13" y="36"/>
                  <a:pt x="13" y="36"/>
                  <a:pt x="13" y="36"/>
                </a:cubicBezTo>
                <a:cubicBezTo>
                  <a:pt x="12" y="36"/>
                  <a:pt x="12" y="36"/>
                  <a:pt x="11" y="35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7"/>
                  <a:pt x="3" y="34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4" y="32"/>
                  <a:pt x="5" y="31"/>
                  <a:pt x="5" y="30"/>
                </a:cubicBezTo>
                <a:cubicBezTo>
                  <a:pt x="5" y="29"/>
                  <a:pt x="5" y="28"/>
                  <a:pt x="4" y="28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0" y="27"/>
                  <a:pt x="0" y="2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19"/>
                  <a:pt x="5" y="19"/>
                  <a:pt x="5" y="18"/>
                </a:cubicBezTo>
                <a:cubicBezTo>
                  <a:pt x="5" y="17"/>
                  <a:pt x="4" y="16"/>
                  <a:pt x="3" y="15"/>
                </a:cubicBezTo>
                <a:cubicBezTo>
                  <a:pt x="3" y="15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3"/>
                  <a:pt x="7" y="10"/>
                  <a:pt x="7" y="10"/>
                </a:cubicBezTo>
                <a:cubicBezTo>
                  <a:pt x="7" y="10"/>
                  <a:pt x="8" y="10"/>
                  <a:pt x="8" y="10"/>
                </a:cubicBezTo>
                <a:cubicBezTo>
                  <a:pt x="11" y="12"/>
                  <a:pt x="11" y="12"/>
                  <a:pt x="11" y="12"/>
                </a:cubicBezTo>
                <a:cubicBezTo>
                  <a:pt x="12" y="12"/>
                  <a:pt x="12" y="12"/>
                  <a:pt x="13" y="11"/>
                </a:cubicBezTo>
                <a:cubicBezTo>
                  <a:pt x="13" y="10"/>
                  <a:pt x="13" y="9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11"/>
                  <a:pt x="21" y="11"/>
                  <a:pt x="21" y="11"/>
                </a:cubicBezTo>
                <a:cubicBezTo>
                  <a:pt x="22" y="12"/>
                  <a:pt x="22" y="12"/>
                  <a:pt x="23" y="12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8" y="11"/>
                  <a:pt x="31" y="13"/>
                  <a:pt x="31" y="14"/>
                </a:cubicBezTo>
                <a:cubicBezTo>
                  <a:pt x="31" y="14"/>
                  <a:pt x="31" y="15"/>
                  <a:pt x="31" y="15"/>
                </a:cubicBezTo>
                <a:cubicBezTo>
                  <a:pt x="30" y="16"/>
                  <a:pt x="29" y="17"/>
                  <a:pt x="28" y="18"/>
                </a:cubicBezTo>
                <a:cubicBezTo>
                  <a:pt x="29" y="19"/>
                  <a:pt x="29" y="19"/>
                  <a:pt x="29" y="20"/>
                </a:cubicBezTo>
                <a:cubicBezTo>
                  <a:pt x="33" y="21"/>
                  <a:pt x="33" y="21"/>
                  <a:pt x="33" y="21"/>
                </a:cubicBezTo>
                <a:cubicBezTo>
                  <a:pt x="34" y="21"/>
                  <a:pt x="34" y="21"/>
                  <a:pt x="34" y="21"/>
                </a:cubicBezTo>
                <a:lnTo>
                  <a:pt x="34" y="26"/>
                </a:lnTo>
                <a:close/>
                <a:moveTo>
                  <a:pt x="17" y="17"/>
                </a:moveTo>
                <a:cubicBezTo>
                  <a:pt x="13" y="17"/>
                  <a:pt x="10" y="20"/>
                  <a:pt x="10" y="24"/>
                </a:cubicBezTo>
                <a:cubicBezTo>
                  <a:pt x="10" y="28"/>
                  <a:pt x="13" y="31"/>
                  <a:pt x="17" y="31"/>
                </a:cubicBezTo>
                <a:cubicBezTo>
                  <a:pt x="21" y="31"/>
                  <a:pt x="24" y="28"/>
                  <a:pt x="24" y="24"/>
                </a:cubicBezTo>
                <a:cubicBezTo>
                  <a:pt x="24" y="20"/>
                  <a:pt x="21" y="17"/>
                  <a:pt x="17" y="17"/>
                </a:cubicBezTo>
                <a:close/>
                <a:moveTo>
                  <a:pt x="51" y="12"/>
                </a:moveTo>
                <a:cubicBezTo>
                  <a:pt x="51" y="12"/>
                  <a:pt x="48" y="13"/>
                  <a:pt x="47" y="13"/>
                </a:cubicBezTo>
                <a:cubicBezTo>
                  <a:pt x="47" y="13"/>
                  <a:pt x="47" y="14"/>
                  <a:pt x="46" y="14"/>
                </a:cubicBezTo>
                <a:cubicBezTo>
                  <a:pt x="47" y="15"/>
                  <a:pt x="48" y="17"/>
                  <a:pt x="48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47" y="18"/>
                  <a:pt x="44" y="20"/>
                  <a:pt x="44" y="20"/>
                </a:cubicBezTo>
                <a:cubicBezTo>
                  <a:pt x="44" y="20"/>
                  <a:pt x="42" y="17"/>
                  <a:pt x="42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0" y="17"/>
                  <a:pt x="40" y="17"/>
                </a:cubicBezTo>
                <a:cubicBezTo>
                  <a:pt x="40" y="17"/>
                  <a:pt x="38" y="20"/>
                  <a:pt x="37" y="20"/>
                </a:cubicBezTo>
                <a:cubicBezTo>
                  <a:pt x="37" y="20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7"/>
                  <a:pt x="35" y="15"/>
                  <a:pt x="35" y="14"/>
                </a:cubicBezTo>
                <a:cubicBezTo>
                  <a:pt x="35" y="14"/>
                  <a:pt x="35" y="13"/>
                  <a:pt x="35" y="13"/>
                </a:cubicBezTo>
                <a:cubicBezTo>
                  <a:pt x="34" y="13"/>
                  <a:pt x="31" y="12"/>
                  <a:pt x="31" y="12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8"/>
                  <a:pt x="34" y="7"/>
                  <a:pt x="35" y="7"/>
                </a:cubicBezTo>
                <a:cubicBezTo>
                  <a:pt x="35" y="7"/>
                  <a:pt x="35" y="6"/>
                  <a:pt x="35" y="6"/>
                </a:cubicBezTo>
                <a:cubicBezTo>
                  <a:pt x="35" y="5"/>
                  <a:pt x="34" y="3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7" y="0"/>
                  <a:pt x="37" y="0"/>
                </a:cubicBezTo>
                <a:cubicBezTo>
                  <a:pt x="38" y="0"/>
                  <a:pt x="40" y="3"/>
                  <a:pt x="40" y="3"/>
                </a:cubicBezTo>
                <a:cubicBezTo>
                  <a:pt x="40" y="3"/>
                  <a:pt x="41" y="3"/>
                  <a:pt x="41" y="3"/>
                </a:cubicBezTo>
                <a:cubicBezTo>
                  <a:pt x="41" y="3"/>
                  <a:pt x="41" y="3"/>
                  <a:pt x="42" y="3"/>
                </a:cubicBezTo>
                <a:cubicBezTo>
                  <a:pt x="42" y="2"/>
                  <a:pt x="43" y="1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7" y="2"/>
                  <a:pt x="48" y="2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3"/>
                  <a:pt x="47" y="5"/>
                  <a:pt x="46" y="6"/>
                </a:cubicBezTo>
                <a:cubicBezTo>
                  <a:pt x="47" y="6"/>
                  <a:pt x="47" y="7"/>
                  <a:pt x="47" y="7"/>
                </a:cubicBezTo>
                <a:cubicBezTo>
                  <a:pt x="48" y="7"/>
                  <a:pt x="51" y="8"/>
                  <a:pt x="51" y="8"/>
                </a:cubicBezTo>
                <a:lnTo>
                  <a:pt x="51" y="12"/>
                </a:lnTo>
                <a:close/>
                <a:moveTo>
                  <a:pt x="51" y="39"/>
                </a:moveTo>
                <a:cubicBezTo>
                  <a:pt x="51" y="40"/>
                  <a:pt x="48" y="40"/>
                  <a:pt x="47" y="40"/>
                </a:cubicBezTo>
                <a:cubicBezTo>
                  <a:pt x="47" y="41"/>
                  <a:pt x="47" y="41"/>
                  <a:pt x="46" y="42"/>
                </a:cubicBezTo>
                <a:cubicBezTo>
                  <a:pt x="47" y="42"/>
                  <a:pt x="48" y="45"/>
                  <a:pt x="48" y="45"/>
                </a:cubicBezTo>
                <a:cubicBezTo>
                  <a:pt x="48" y="45"/>
                  <a:pt x="48" y="46"/>
                  <a:pt x="48" y="46"/>
                </a:cubicBezTo>
                <a:cubicBezTo>
                  <a:pt x="47" y="46"/>
                  <a:pt x="44" y="47"/>
                  <a:pt x="44" y="47"/>
                </a:cubicBezTo>
                <a:cubicBezTo>
                  <a:pt x="44" y="47"/>
                  <a:pt x="42" y="45"/>
                  <a:pt x="42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4"/>
                  <a:pt x="40" y="44"/>
                  <a:pt x="40" y="44"/>
                </a:cubicBezTo>
                <a:cubicBezTo>
                  <a:pt x="40" y="45"/>
                  <a:pt x="38" y="47"/>
                  <a:pt x="37" y="47"/>
                </a:cubicBezTo>
                <a:cubicBezTo>
                  <a:pt x="37" y="47"/>
                  <a:pt x="34" y="46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4" y="45"/>
                  <a:pt x="35" y="42"/>
                  <a:pt x="35" y="42"/>
                </a:cubicBezTo>
                <a:cubicBezTo>
                  <a:pt x="35" y="41"/>
                  <a:pt x="35" y="41"/>
                  <a:pt x="35" y="40"/>
                </a:cubicBezTo>
                <a:cubicBezTo>
                  <a:pt x="34" y="40"/>
                  <a:pt x="31" y="40"/>
                  <a:pt x="31" y="39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35"/>
                  <a:pt x="34" y="35"/>
                  <a:pt x="35" y="35"/>
                </a:cubicBezTo>
                <a:cubicBezTo>
                  <a:pt x="35" y="34"/>
                  <a:pt x="35" y="34"/>
                  <a:pt x="35" y="33"/>
                </a:cubicBezTo>
                <a:cubicBezTo>
                  <a:pt x="35" y="33"/>
                  <a:pt x="34" y="30"/>
                  <a:pt x="34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29"/>
                  <a:pt x="37" y="28"/>
                  <a:pt x="37" y="28"/>
                </a:cubicBezTo>
                <a:cubicBezTo>
                  <a:pt x="38" y="28"/>
                  <a:pt x="40" y="30"/>
                  <a:pt x="40" y="31"/>
                </a:cubicBezTo>
                <a:cubicBezTo>
                  <a:pt x="40" y="31"/>
                  <a:pt x="41" y="31"/>
                  <a:pt x="41" y="31"/>
                </a:cubicBezTo>
                <a:cubicBezTo>
                  <a:pt x="41" y="31"/>
                  <a:pt x="41" y="31"/>
                  <a:pt x="42" y="31"/>
                </a:cubicBezTo>
                <a:cubicBezTo>
                  <a:pt x="42" y="30"/>
                  <a:pt x="43" y="29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7" y="29"/>
                  <a:pt x="48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30"/>
                  <a:pt x="47" y="33"/>
                  <a:pt x="46" y="33"/>
                </a:cubicBezTo>
                <a:cubicBezTo>
                  <a:pt x="47" y="34"/>
                  <a:pt x="47" y="34"/>
                  <a:pt x="47" y="35"/>
                </a:cubicBezTo>
                <a:cubicBezTo>
                  <a:pt x="48" y="35"/>
                  <a:pt x="51" y="35"/>
                  <a:pt x="51" y="36"/>
                </a:cubicBezTo>
                <a:lnTo>
                  <a:pt x="51" y="39"/>
                </a:lnTo>
                <a:close/>
                <a:moveTo>
                  <a:pt x="41" y="7"/>
                </a:moveTo>
                <a:cubicBezTo>
                  <a:pt x="39" y="7"/>
                  <a:pt x="37" y="8"/>
                  <a:pt x="37" y="10"/>
                </a:cubicBezTo>
                <a:cubicBezTo>
                  <a:pt x="37" y="12"/>
                  <a:pt x="39" y="14"/>
                  <a:pt x="41" y="14"/>
                </a:cubicBezTo>
                <a:cubicBezTo>
                  <a:pt x="43" y="14"/>
                  <a:pt x="44" y="12"/>
                  <a:pt x="44" y="10"/>
                </a:cubicBezTo>
                <a:cubicBezTo>
                  <a:pt x="44" y="8"/>
                  <a:pt x="43" y="7"/>
                  <a:pt x="41" y="7"/>
                </a:cubicBezTo>
                <a:close/>
                <a:moveTo>
                  <a:pt x="41" y="34"/>
                </a:moveTo>
                <a:cubicBezTo>
                  <a:pt x="39" y="34"/>
                  <a:pt x="37" y="36"/>
                  <a:pt x="37" y="38"/>
                </a:cubicBezTo>
                <a:cubicBezTo>
                  <a:pt x="37" y="39"/>
                  <a:pt x="39" y="41"/>
                  <a:pt x="41" y="41"/>
                </a:cubicBezTo>
                <a:cubicBezTo>
                  <a:pt x="43" y="41"/>
                  <a:pt x="44" y="39"/>
                  <a:pt x="44" y="38"/>
                </a:cubicBezTo>
                <a:cubicBezTo>
                  <a:pt x="44" y="36"/>
                  <a:pt x="43" y="34"/>
                  <a:pt x="41" y="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62B9E90B-31BD-495A-9EC3-1995E7C41D00}"/>
              </a:ext>
            </a:extLst>
          </p:cNvPr>
          <p:cNvSpPr/>
          <p:nvPr/>
        </p:nvSpPr>
        <p:spPr>
          <a:xfrm>
            <a:off x="4614951" y="3749255"/>
            <a:ext cx="1067441" cy="488405"/>
          </a:xfrm>
          <a:prstGeom prst="ellipse">
            <a:avLst/>
          </a:prstGeom>
          <a:solidFill>
            <a:srgbClr val="F5C9B1"/>
          </a:solidFill>
          <a:ln>
            <a:solidFill>
              <a:srgbClr val="E57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>
                <a:solidFill>
                  <a:schemeClr val="tx1"/>
                </a:solidFill>
              </a:rPr>
              <a:t>HealthKIC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279C564F-8212-47EF-B212-038E6CFD0871}"/>
              </a:ext>
            </a:extLst>
          </p:cNvPr>
          <p:cNvSpPr/>
          <p:nvPr/>
        </p:nvSpPr>
        <p:spPr>
          <a:xfrm>
            <a:off x="1917627" y="4878647"/>
            <a:ext cx="1973524" cy="677432"/>
          </a:xfrm>
          <a:prstGeom prst="roundRect">
            <a:avLst/>
          </a:prstGeom>
          <a:solidFill>
            <a:srgbClr val="34409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Lokaal 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Health Impact Fund Oost </a:t>
            </a:r>
            <a:endParaRPr lang="en-US" sz="1400" dirty="0"/>
          </a:p>
        </p:txBody>
      </p:sp>
      <p:sp>
        <p:nvSpPr>
          <p:cNvPr id="19" name="Freeform 172">
            <a:extLst>
              <a:ext uri="{FF2B5EF4-FFF2-40B4-BE49-F238E27FC236}">
                <a16:creationId xmlns:a16="http://schemas.microsoft.com/office/drawing/2014/main" id="{7605BBAB-02C2-4A5F-BA18-80F9621E5182}"/>
              </a:ext>
            </a:extLst>
          </p:cNvPr>
          <p:cNvSpPr>
            <a:spLocks noChangeAspect="1"/>
          </p:cNvSpPr>
          <p:nvPr/>
        </p:nvSpPr>
        <p:spPr bwMode="auto">
          <a:xfrm>
            <a:off x="3672858" y="4919119"/>
            <a:ext cx="145829" cy="225344"/>
          </a:xfrm>
          <a:custGeom>
            <a:avLst/>
            <a:gdLst>
              <a:gd name="T0" fmla="*/ 28 w 28"/>
              <a:gd name="T1" fmla="*/ 36 h 38"/>
              <a:gd name="T2" fmla="*/ 27 w 28"/>
              <a:gd name="T3" fmla="*/ 37 h 38"/>
              <a:gd name="T4" fmla="*/ 21 w 28"/>
              <a:gd name="T5" fmla="*/ 38 h 38"/>
              <a:gd name="T6" fmla="*/ 4 w 28"/>
              <a:gd name="T7" fmla="*/ 25 h 38"/>
              <a:gd name="T8" fmla="*/ 1 w 28"/>
              <a:gd name="T9" fmla="*/ 25 h 38"/>
              <a:gd name="T10" fmla="*/ 0 w 28"/>
              <a:gd name="T11" fmla="*/ 24 h 38"/>
              <a:gd name="T12" fmla="*/ 0 w 28"/>
              <a:gd name="T13" fmla="*/ 21 h 38"/>
              <a:gd name="T14" fmla="*/ 1 w 28"/>
              <a:gd name="T15" fmla="*/ 20 h 38"/>
              <a:gd name="T16" fmla="*/ 3 w 28"/>
              <a:gd name="T17" fmla="*/ 20 h 38"/>
              <a:gd name="T18" fmla="*/ 3 w 28"/>
              <a:gd name="T19" fmla="*/ 17 h 38"/>
              <a:gd name="T20" fmla="*/ 1 w 28"/>
              <a:gd name="T21" fmla="*/ 17 h 38"/>
              <a:gd name="T22" fmla="*/ 0 w 28"/>
              <a:gd name="T23" fmla="*/ 16 h 38"/>
              <a:gd name="T24" fmla="*/ 0 w 28"/>
              <a:gd name="T25" fmla="*/ 13 h 38"/>
              <a:gd name="T26" fmla="*/ 1 w 28"/>
              <a:gd name="T27" fmla="*/ 13 h 38"/>
              <a:gd name="T28" fmla="*/ 4 w 28"/>
              <a:gd name="T29" fmla="*/ 13 h 38"/>
              <a:gd name="T30" fmla="*/ 21 w 28"/>
              <a:gd name="T31" fmla="*/ 0 h 38"/>
              <a:gd name="T32" fmla="*/ 26 w 28"/>
              <a:gd name="T33" fmla="*/ 1 h 38"/>
              <a:gd name="T34" fmla="*/ 27 w 28"/>
              <a:gd name="T35" fmla="*/ 1 h 38"/>
              <a:gd name="T36" fmla="*/ 27 w 28"/>
              <a:gd name="T37" fmla="*/ 2 h 38"/>
              <a:gd name="T38" fmla="*/ 26 w 28"/>
              <a:gd name="T39" fmla="*/ 6 h 38"/>
              <a:gd name="T40" fmla="*/ 25 w 28"/>
              <a:gd name="T41" fmla="*/ 7 h 38"/>
              <a:gd name="T42" fmla="*/ 21 w 28"/>
              <a:gd name="T43" fmla="*/ 6 h 38"/>
              <a:gd name="T44" fmla="*/ 11 w 28"/>
              <a:gd name="T45" fmla="*/ 13 h 38"/>
              <a:gd name="T46" fmla="*/ 24 w 28"/>
              <a:gd name="T47" fmla="*/ 13 h 38"/>
              <a:gd name="T48" fmla="*/ 24 w 28"/>
              <a:gd name="T49" fmla="*/ 13 h 38"/>
              <a:gd name="T50" fmla="*/ 24 w 28"/>
              <a:gd name="T51" fmla="*/ 14 h 38"/>
              <a:gd name="T52" fmla="*/ 24 w 28"/>
              <a:gd name="T53" fmla="*/ 17 h 38"/>
              <a:gd name="T54" fmla="*/ 23 w 28"/>
              <a:gd name="T55" fmla="*/ 17 h 38"/>
              <a:gd name="T56" fmla="*/ 10 w 28"/>
              <a:gd name="T57" fmla="*/ 17 h 38"/>
              <a:gd name="T58" fmla="*/ 10 w 28"/>
              <a:gd name="T59" fmla="*/ 20 h 38"/>
              <a:gd name="T60" fmla="*/ 22 w 28"/>
              <a:gd name="T61" fmla="*/ 20 h 38"/>
              <a:gd name="T62" fmla="*/ 23 w 28"/>
              <a:gd name="T63" fmla="*/ 20 h 38"/>
              <a:gd name="T64" fmla="*/ 23 w 28"/>
              <a:gd name="T65" fmla="*/ 21 h 38"/>
              <a:gd name="T66" fmla="*/ 22 w 28"/>
              <a:gd name="T67" fmla="*/ 24 h 38"/>
              <a:gd name="T68" fmla="*/ 21 w 28"/>
              <a:gd name="T69" fmla="*/ 25 h 38"/>
              <a:gd name="T70" fmla="*/ 11 w 28"/>
              <a:gd name="T71" fmla="*/ 25 h 38"/>
              <a:gd name="T72" fmla="*/ 21 w 28"/>
              <a:gd name="T73" fmla="*/ 32 h 38"/>
              <a:gd name="T74" fmla="*/ 25 w 28"/>
              <a:gd name="T75" fmla="*/ 31 h 38"/>
              <a:gd name="T76" fmla="*/ 26 w 28"/>
              <a:gd name="T77" fmla="*/ 31 h 38"/>
              <a:gd name="T78" fmla="*/ 27 w 28"/>
              <a:gd name="T79" fmla="*/ 32 h 38"/>
              <a:gd name="T80" fmla="*/ 28 w 28"/>
              <a:gd name="T81" fmla="*/ 3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" h="38">
                <a:moveTo>
                  <a:pt x="28" y="36"/>
                </a:moveTo>
                <a:cubicBezTo>
                  <a:pt x="28" y="36"/>
                  <a:pt x="27" y="37"/>
                  <a:pt x="27" y="37"/>
                </a:cubicBezTo>
                <a:cubicBezTo>
                  <a:pt x="27" y="37"/>
                  <a:pt x="24" y="38"/>
                  <a:pt x="21" y="38"/>
                </a:cubicBezTo>
                <a:cubicBezTo>
                  <a:pt x="13" y="38"/>
                  <a:pt x="6" y="33"/>
                  <a:pt x="4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0" y="24"/>
                  <a:pt x="0" y="24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1" y="20"/>
                  <a:pt x="1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3" y="18"/>
                  <a:pt x="3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0" y="17"/>
                  <a:pt x="0" y="16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1" y="13"/>
                  <a:pt x="1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5"/>
                  <a:pt x="13" y="0"/>
                  <a:pt x="21" y="0"/>
                </a:cubicBezTo>
                <a:cubicBezTo>
                  <a:pt x="24" y="0"/>
                  <a:pt x="26" y="1"/>
                  <a:pt x="26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2"/>
                  <a:pt x="27" y="2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5" y="7"/>
                  <a:pt x="25" y="7"/>
                </a:cubicBezTo>
                <a:cubicBezTo>
                  <a:pt x="25" y="7"/>
                  <a:pt x="23" y="6"/>
                  <a:pt x="21" y="6"/>
                </a:cubicBezTo>
                <a:cubicBezTo>
                  <a:pt x="17" y="6"/>
                  <a:pt x="13" y="9"/>
                  <a:pt x="11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4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3" y="17"/>
                  <a:pt x="23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0" y="19"/>
                  <a:pt x="10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0"/>
                  <a:pt x="23" y="20"/>
                  <a:pt x="23" y="20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5"/>
                  <a:pt x="22" y="25"/>
                  <a:pt x="2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3" y="29"/>
                  <a:pt x="17" y="32"/>
                  <a:pt x="21" y="32"/>
                </a:cubicBezTo>
                <a:cubicBezTo>
                  <a:pt x="24" y="32"/>
                  <a:pt x="25" y="31"/>
                  <a:pt x="25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31"/>
                  <a:pt x="27" y="31"/>
                  <a:pt x="27" y="32"/>
                </a:cubicBezTo>
                <a:lnTo>
                  <a:pt x="28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C699CF70-6B4C-49B2-AB58-AB430F31AA15}"/>
              </a:ext>
            </a:extLst>
          </p:cNvPr>
          <p:cNvSpPr/>
          <p:nvPr/>
        </p:nvSpPr>
        <p:spPr>
          <a:xfrm>
            <a:off x="8043390" y="4882437"/>
            <a:ext cx="1973524" cy="677432"/>
          </a:xfrm>
          <a:prstGeom prst="roundRect">
            <a:avLst/>
          </a:prstGeom>
          <a:solidFill>
            <a:srgbClr val="34409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Lokaal 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Health Impact </a:t>
            </a:r>
            <a:r>
              <a:rPr lang="nl-NL" sz="1400">
                <a:solidFill>
                  <a:schemeClr val="bg1"/>
                </a:solidFill>
              </a:rPr>
              <a:t>Fund Zuid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Freeform 172">
            <a:extLst>
              <a:ext uri="{FF2B5EF4-FFF2-40B4-BE49-F238E27FC236}">
                <a16:creationId xmlns:a16="http://schemas.microsoft.com/office/drawing/2014/main" id="{422299A0-5321-4E72-BDDB-6F747E7B2053}"/>
              </a:ext>
            </a:extLst>
          </p:cNvPr>
          <p:cNvSpPr>
            <a:spLocks noChangeAspect="1"/>
          </p:cNvSpPr>
          <p:nvPr/>
        </p:nvSpPr>
        <p:spPr bwMode="auto">
          <a:xfrm>
            <a:off x="9798621" y="4922909"/>
            <a:ext cx="145829" cy="225344"/>
          </a:xfrm>
          <a:custGeom>
            <a:avLst/>
            <a:gdLst>
              <a:gd name="T0" fmla="*/ 28 w 28"/>
              <a:gd name="T1" fmla="*/ 36 h 38"/>
              <a:gd name="T2" fmla="*/ 27 w 28"/>
              <a:gd name="T3" fmla="*/ 37 h 38"/>
              <a:gd name="T4" fmla="*/ 21 w 28"/>
              <a:gd name="T5" fmla="*/ 38 h 38"/>
              <a:gd name="T6" fmla="*/ 4 w 28"/>
              <a:gd name="T7" fmla="*/ 25 h 38"/>
              <a:gd name="T8" fmla="*/ 1 w 28"/>
              <a:gd name="T9" fmla="*/ 25 h 38"/>
              <a:gd name="T10" fmla="*/ 0 w 28"/>
              <a:gd name="T11" fmla="*/ 24 h 38"/>
              <a:gd name="T12" fmla="*/ 0 w 28"/>
              <a:gd name="T13" fmla="*/ 21 h 38"/>
              <a:gd name="T14" fmla="*/ 1 w 28"/>
              <a:gd name="T15" fmla="*/ 20 h 38"/>
              <a:gd name="T16" fmla="*/ 3 w 28"/>
              <a:gd name="T17" fmla="*/ 20 h 38"/>
              <a:gd name="T18" fmla="*/ 3 w 28"/>
              <a:gd name="T19" fmla="*/ 17 h 38"/>
              <a:gd name="T20" fmla="*/ 1 w 28"/>
              <a:gd name="T21" fmla="*/ 17 h 38"/>
              <a:gd name="T22" fmla="*/ 0 w 28"/>
              <a:gd name="T23" fmla="*/ 16 h 38"/>
              <a:gd name="T24" fmla="*/ 0 w 28"/>
              <a:gd name="T25" fmla="*/ 13 h 38"/>
              <a:gd name="T26" fmla="*/ 1 w 28"/>
              <a:gd name="T27" fmla="*/ 13 h 38"/>
              <a:gd name="T28" fmla="*/ 4 w 28"/>
              <a:gd name="T29" fmla="*/ 13 h 38"/>
              <a:gd name="T30" fmla="*/ 21 w 28"/>
              <a:gd name="T31" fmla="*/ 0 h 38"/>
              <a:gd name="T32" fmla="*/ 26 w 28"/>
              <a:gd name="T33" fmla="*/ 1 h 38"/>
              <a:gd name="T34" fmla="*/ 27 w 28"/>
              <a:gd name="T35" fmla="*/ 1 h 38"/>
              <a:gd name="T36" fmla="*/ 27 w 28"/>
              <a:gd name="T37" fmla="*/ 2 h 38"/>
              <a:gd name="T38" fmla="*/ 26 w 28"/>
              <a:gd name="T39" fmla="*/ 6 h 38"/>
              <a:gd name="T40" fmla="*/ 25 w 28"/>
              <a:gd name="T41" fmla="*/ 7 h 38"/>
              <a:gd name="T42" fmla="*/ 21 w 28"/>
              <a:gd name="T43" fmla="*/ 6 h 38"/>
              <a:gd name="T44" fmla="*/ 11 w 28"/>
              <a:gd name="T45" fmla="*/ 13 h 38"/>
              <a:gd name="T46" fmla="*/ 24 w 28"/>
              <a:gd name="T47" fmla="*/ 13 h 38"/>
              <a:gd name="T48" fmla="*/ 24 w 28"/>
              <a:gd name="T49" fmla="*/ 13 h 38"/>
              <a:gd name="T50" fmla="*/ 24 w 28"/>
              <a:gd name="T51" fmla="*/ 14 h 38"/>
              <a:gd name="T52" fmla="*/ 24 w 28"/>
              <a:gd name="T53" fmla="*/ 17 h 38"/>
              <a:gd name="T54" fmla="*/ 23 w 28"/>
              <a:gd name="T55" fmla="*/ 17 h 38"/>
              <a:gd name="T56" fmla="*/ 10 w 28"/>
              <a:gd name="T57" fmla="*/ 17 h 38"/>
              <a:gd name="T58" fmla="*/ 10 w 28"/>
              <a:gd name="T59" fmla="*/ 20 h 38"/>
              <a:gd name="T60" fmla="*/ 22 w 28"/>
              <a:gd name="T61" fmla="*/ 20 h 38"/>
              <a:gd name="T62" fmla="*/ 23 w 28"/>
              <a:gd name="T63" fmla="*/ 20 h 38"/>
              <a:gd name="T64" fmla="*/ 23 w 28"/>
              <a:gd name="T65" fmla="*/ 21 h 38"/>
              <a:gd name="T66" fmla="*/ 22 w 28"/>
              <a:gd name="T67" fmla="*/ 24 h 38"/>
              <a:gd name="T68" fmla="*/ 21 w 28"/>
              <a:gd name="T69" fmla="*/ 25 h 38"/>
              <a:gd name="T70" fmla="*/ 11 w 28"/>
              <a:gd name="T71" fmla="*/ 25 h 38"/>
              <a:gd name="T72" fmla="*/ 21 w 28"/>
              <a:gd name="T73" fmla="*/ 32 h 38"/>
              <a:gd name="T74" fmla="*/ 25 w 28"/>
              <a:gd name="T75" fmla="*/ 31 h 38"/>
              <a:gd name="T76" fmla="*/ 26 w 28"/>
              <a:gd name="T77" fmla="*/ 31 h 38"/>
              <a:gd name="T78" fmla="*/ 27 w 28"/>
              <a:gd name="T79" fmla="*/ 32 h 38"/>
              <a:gd name="T80" fmla="*/ 28 w 28"/>
              <a:gd name="T81" fmla="*/ 3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" h="38">
                <a:moveTo>
                  <a:pt x="28" y="36"/>
                </a:moveTo>
                <a:cubicBezTo>
                  <a:pt x="28" y="36"/>
                  <a:pt x="27" y="37"/>
                  <a:pt x="27" y="37"/>
                </a:cubicBezTo>
                <a:cubicBezTo>
                  <a:pt x="27" y="37"/>
                  <a:pt x="24" y="38"/>
                  <a:pt x="21" y="38"/>
                </a:cubicBezTo>
                <a:cubicBezTo>
                  <a:pt x="13" y="38"/>
                  <a:pt x="6" y="33"/>
                  <a:pt x="4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0" y="24"/>
                  <a:pt x="0" y="24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1" y="20"/>
                  <a:pt x="1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3" y="18"/>
                  <a:pt x="3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0" y="17"/>
                  <a:pt x="0" y="16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1" y="13"/>
                  <a:pt x="1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5"/>
                  <a:pt x="13" y="0"/>
                  <a:pt x="21" y="0"/>
                </a:cubicBezTo>
                <a:cubicBezTo>
                  <a:pt x="24" y="0"/>
                  <a:pt x="26" y="1"/>
                  <a:pt x="26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2"/>
                  <a:pt x="27" y="2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5" y="7"/>
                  <a:pt x="25" y="7"/>
                </a:cubicBezTo>
                <a:cubicBezTo>
                  <a:pt x="25" y="7"/>
                  <a:pt x="23" y="6"/>
                  <a:pt x="21" y="6"/>
                </a:cubicBezTo>
                <a:cubicBezTo>
                  <a:pt x="17" y="6"/>
                  <a:pt x="13" y="9"/>
                  <a:pt x="11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4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3" y="17"/>
                  <a:pt x="23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0" y="19"/>
                  <a:pt x="10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0"/>
                  <a:pt x="23" y="20"/>
                  <a:pt x="23" y="20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5"/>
                  <a:pt x="22" y="25"/>
                  <a:pt x="2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3" y="29"/>
                  <a:pt x="17" y="32"/>
                  <a:pt x="21" y="32"/>
                </a:cubicBezTo>
                <a:cubicBezTo>
                  <a:pt x="24" y="32"/>
                  <a:pt x="25" y="31"/>
                  <a:pt x="25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31"/>
                  <a:pt x="27" y="31"/>
                  <a:pt x="27" y="32"/>
                </a:cubicBezTo>
                <a:lnTo>
                  <a:pt x="28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solidFill>
                <a:schemeClr val="bg1"/>
              </a:solidFill>
            </a:endParaRPr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D2090B0B-7B8B-4EFB-8BE3-08A6DEDD2A13}"/>
              </a:ext>
            </a:extLst>
          </p:cNvPr>
          <p:cNvSpPr/>
          <p:nvPr/>
        </p:nvSpPr>
        <p:spPr>
          <a:xfrm>
            <a:off x="3623843" y="1203364"/>
            <a:ext cx="818188" cy="1241807"/>
          </a:xfrm>
          <a:prstGeom prst="roundRect">
            <a:avLst/>
          </a:prstGeom>
          <a:solidFill>
            <a:srgbClr val="E9E5E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2C2BED6D-BC75-498A-AD23-9B25883795D6}"/>
              </a:ext>
            </a:extLst>
          </p:cNvPr>
          <p:cNvSpPr/>
          <p:nvPr/>
        </p:nvSpPr>
        <p:spPr>
          <a:xfrm>
            <a:off x="2495373" y="1221370"/>
            <a:ext cx="818188" cy="1241807"/>
          </a:xfrm>
          <a:prstGeom prst="roundRect">
            <a:avLst/>
          </a:prstGeom>
          <a:solidFill>
            <a:srgbClr val="E9E5E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28">
            <a:extLst>
              <a:ext uri="{FF2B5EF4-FFF2-40B4-BE49-F238E27FC236}">
                <a16:creationId xmlns:a16="http://schemas.microsoft.com/office/drawing/2014/main" id="{10E792C9-0DE1-4009-B40E-76170DD0F55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791935" y="1298701"/>
            <a:ext cx="423566" cy="396438"/>
          </a:xfrm>
          <a:custGeom>
            <a:avLst/>
            <a:gdLst>
              <a:gd name="T0" fmla="*/ 9 w 52"/>
              <a:gd name="T1" fmla="*/ 28 h 48"/>
              <a:gd name="T2" fmla="*/ 5 w 52"/>
              <a:gd name="T3" fmla="*/ 28 h 48"/>
              <a:gd name="T4" fmla="*/ 0 w 52"/>
              <a:gd name="T5" fmla="*/ 24 h 48"/>
              <a:gd name="T6" fmla="*/ 3 w 52"/>
              <a:gd name="T7" fmla="*/ 14 h 48"/>
              <a:gd name="T8" fmla="*/ 10 w 52"/>
              <a:gd name="T9" fmla="*/ 16 h 48"/>
              <a:gd name="T10" fmla="*/ 14 w 52"/>
              <a:gd name="T11" fmla="*/ 16 h 48"/>
              <a:gd name="T12" fmla="*/ 14 w 52"/>
              <a:gd name="T13" fmla="*/ 18 h 48"/>
              <a:gd name="T14" fmla="*/ 16 w 52"/>
              <a:gd name="T15" fmla="*/ 24 h 48"/>
              <a:gd name="T16" fmla="*/ 9 w 52"/>
              <a:gd name="T17" fmla="*/ 28 h 48"/>
              <a:gd name="T18" fmla="*/ 10 w 52"/>
              <a:gd name="T19" fmla="*/ 14 h 48"/>
              <a:gd name="T20" fmla="*/ 4 w 52"/>
              <a:gd name="T21" fmla="*/ 7 h 48"/>
              <a:gd name="T22" fmla="*/ 10 w 52"/>
              <a:gd name="T23" fmla="*/ 0 h 48"/>
              <a:gd name="T24" fmla="*/ 17 w 52"/>
              <a:gd name="T25" fmla="*/ 7 h 48"/>
              <a:gd name="T26" fmla="*/ 10 w 52"/>
              <a:gd name="T27" fmla="*/ 14 h 48"/>
              <a:gd name="T28" fmla="*/ 38 w 52"/>
              <a:gd name="T29" fmla="*/ 48 h 48"/>
              <a:gd name="T30" fmla="*/ 14 w 52"/>
              <a:gd name="T31" fmla="*/ 48 h 48"/>
              <a:gd name="T32" fmla="*/ 7 w 52"/>
              <a:gd name="T33" fmla="*/ 42 h 48"/>
              <a:gd name="T34" fmla="*/ 16 w 52"/>
              <a:gd name="T35" fmla="*/ 26 h 48"/>
              <a:gd name="T36" fmla="*/ 26 w 52"/>
              <a:gd name="T37" fmla="*/ 30 h 48"/>
              <a:gd name="T38" fmla="*/ 35 w 52"/>
              <a:gd name="T39" fmla="*/ 26 h 48"/>
              <a:gd name="T40" fmla="*/ 45 w 52"/>
              <a:gd name="T41" fmla="*/ 42 h 48"/>
              <a:gd name="T42" fmla="*/ 38 w 52"/>
              <a:gd name="T43" fmla="*/ 48 h 48"/>
              <a:gd name="T44" fmla="*/ 26 w 52"/>
              <a:gd name="T45" fmla="*/ 28 h 48"/>
              <a:gd name="T46" fmla="*/ 16 w 52"/>
              <a:gd name="T47" fmla="*/ 18 h 48"/>
              <a:gd name="T48" fmla="*/ 26 w 52"/>
              <a:gd name="T49" fmla="*/ 7 h 48"/>
              <a:gd name="T50" fmla="*/ 36 w 52"/>
              <a:gd name="T51" fmla="*/ 18 h 48"/>
              <a:gd name="T52" fmla="*/ 26 w 52"/>
              <a:gd name="T53" fmla="*/ 28 h 48"/>
              <a:gd name="T54" fmla="*/ 41 w 52"/>
              <a:gd name="T55" fmla="*/ 14 h 48"/>
              <a:gd name="T56" fmla="*/ 34 w 52"/>
              <a:gd name="T57" fmla="*/ 7 h 48"/>
              <a:gd name="T58" fmla="*/ 41 w 52"/>
              <a:gd name="T59" fmla="*/ 0 h 48"/>
              <a:gd name="T60" fmla="*/ 48 w 52"/>
              <a:gd name="T61" fmla="*/ 7 h 48"/>
              <a:gd name="T62" fmla="*/ 41 w 52"/>
              <a:gd name="T63" fmla="*/ 14 h 48"/>
              <a:gd name="T64" fmla="*/ 46 w 52"/>
              <a:gd name="T65" fmla="*/ 28 h 48"/>
              <a:gd name="T66" fmla="*/ 43 w 52"/>
              <a:gd name="T67" fmla="*/ 28 h 48"/>
              <a:gd name="T68" fmla="*/ 36 w 52"/>
              <a:gd name="T69" fmla="*/ 24 h 48"/>
              <a:gd name="T70" fmla="*/ 38 w 52"/>
              <a:gd name="T71" fmla="*/ 18 h 48"/>
              <a:gd name="T72" fmla="*/ 38 w 52"/>
              <a:gd name="T73" fmla="*/ 16 h 48"/>
              <a:gd name="T74" fmla="*/ 41 w 52"/>
              <a:gd name="T75" fmla="*/ 16 h 48"/>
              <a:gd name="T76" fmla="*/ 48 w 52"/>
              <a:gd name="T77" fmla="*/ 14 h 48"/>
              <a:gd name="T78" fmla="*/ 52 w 52"/>
              <a:gd name="T79" fmla="*/ 24 h 48"/>
              <a:gd name="T80" fmla="*/ 46 w 52"/>
              <a:gd name="T81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2" h="48">
                <a:moveTo>
                  <a:pt x="9" y="28"/>
                </a:moveTo>
                <a:cubicBezTo>
                  <a:pt x="5" y="28"/>
                  <a:pt x="5" y="28"/>
                  <a:pt x="5" y="28"/>
                </a:cubicBezTo>
                <a:cubicBezTo>
                  <a:pt x="3" y="28"/>
                  <a:pt x="0" y="27"/>
                  <a:pt x="0" y="24"/>
                </a:cubicBezTo>
                <a:cubicBezTo>
                  <a:pt x="0" y="21"/>
                  <a:pt x="0" y="14"/>
                  <a:pt x="3" y="14"/>
                </a:cubicBezTo>
                <a:cubicBezTo>
                  <a:pt x="4" y="14"/>
                  <a:pt x="7" y="16"/>
                  <a:pt x="10" y="16"/>
                </a:cubicBezTo>
                <a:cubicBezTo>
                  <a:pt x="12" y="16"/>
                  <a:pt x="13" y="16"/>
                  <a:pt x="14" y="16"/>
                </a:cubicBezTo>
                <a:cubicBezTo>
                  <a:pt x="14" y="16"/>
                  <a:pt x="14" y="17"/>
                  <a:pt x="14" y="18"/>
                </a:cubicBezTo>
                <a:cubicBezTo>
                  <a:pt x="14" y="20"/>
                  <a:pt x="15" y="22"/>
                  <a:pt x="16" y="24"/>
                </a:cubicBezTo>
                <a:cubicBezTo>
                  <a:pt x="13" y="25"/>
                  <a:pt x="11" y="26"/>
                  <a:pt x="9" y="28"/>
                </a:cubicBezTo>
                <a:close/>
                <a:moveTo>
                  <a:pt x="10" y="14"/>
                </a:moveTo>
                <a:cubicBezTo>
                  <a:pt x="7" y="14"/>
                  <a:pt x="4" y="11"/>
                  <a:pt x="4" y="7"/>
                </a:cubicBezTo>
                <a:cubicBezTo>
                  <a:pt x="4" y="4"/>
                  <a:pt x="7" y="0"/>
                  <a:pt x="10" y="0"/>
                </a:cubicBezTo>
                <a:cubicBezTo>
                  <a:pt x="14" y="0"/>
                  <a:pt x="17" y="4"/>
                  <a:pt x="17" y="7"/>
                </a:cubicBezTo>
                <a:cubicBezTo>
                  <a:pt x="17" y="11"/>
                  <a:pt x="14" y="14"/>
                  <a:pt x="10" y="14"/>
                </a:cubicBezTo>
                <a:close/>
                <a:moveTo>
                  <a:pt x="38" y="48"/>
                </a:moveTo>
                <a:cubicBezTo>
                  <a:pt x="14" y="48"/>
                  <a:pt x="14" y="48"/>
                  <a:pt x="14" y="48"/>
                </a:cubicBezTo>
                <a:cubicBezTo>
                  <a:pt x="10" y="48"/>
                  <a:pt x="7" y="46"/>
                  <a:pt x="7" y="42"/>
                </a:cubicBezTo>
                <a:cubicBezTo>
                  <a:pt x="7" y="35"/>
                  <a:pt x="8" y="26"/>
                  <a:pt x="16" y="26"/>
                </a:cubicBezTo>
                <a:cubicBezTo>
                  <a:pt x="17" y="26"/>
                  <a:pt x="20" y="30"/>
                  <a:pt x="26" y="30"/>
                </a:cubicBezTo>
                <a:cubicBezTo>
                  <a:pt x="31" y="30"/>
                  <a:pt x="35" y="26"/>
                  <a:pt x="35" y="26"/>
                </a:cubicBezTo>
                <a:cubicBezTo>
                  <a:pt x="43" y="26"/>
                  <a:pt x="45" y="35"/>
                  <a:pt x="45" y="42"/>
                </a:cubicBezTo>
                <a:cubicBezTo>
                  <a:pt x="45" y="46"/>
                  <a:pt x="42" y="48"/>
                  <a:pt x="38" y="48"/>
                </a:cubicBezTo>
                <a:close/>
                <a:moveTo>
                  <a:pt x="26" y="28"/>
                </a:moveTo>
                <a:cubicBezTo>
                  <a:pt x="20" y="28"/>
                  <a:pt x="16" y="23"/>
                  <a:pt x="16" y="18"/>
                </a:cubicBezTo>
                <a:cubicBezTo>
                  <a:pt x="16" y="12"/>
                  <a:pt x="20" y="7"/>
                  <a:pt x="26" y="7"/>
                </a:cubicBezTo>
                <a:cubicBezTo>
                  <a:pt x="32" y="7"/>
                  <a:pt x="36" y="12"/>
                  <a:pt x="36" y="18"/>
                </a:cubicBezTo>
                <a:cubicBezTo>
                  <a:pt x="36" y="23"/>
                  <a:pt x="32" y="28"/>
                  <a:pt x="26" y="28"/>
                </a:cubicBezTo>
                <a:close/>
                <a:moveTo>
                  <a:pt x="41" y="14"/>
                </a:moveTo>
                <a:cubicBezTo>
                  <a:pt x="37" y="14"/>
                  <a:pt x="34" y="11"/>
                  <a:pt x="34" y="7"/>
                </a:cubicBezTo>
                <a:cubicBezTo>
                  <a:pt x="34" y="4"/>
                  <a:pt x="37" y="0"/>
                  <a:pt x="41" y="0"/>
                </a:cubicBezTo>
                <a:cubicBezTo>
                  <a:pt x="45" y="0"/>
                  <a:pt x="48" y="4"/>
                  <a:pt x="48" y="7"/>
                </a:cubicBezTo>
                <a:cubicBezTo>
                  <a:pt x="48" y="11"/>
                  <a:pt x="45" y="14"/>
                  <a:pt x="41" y="14"/>
                </a:cubicBezTo>
                <a:close/>
                <a:moveTo>
                  <a:pt x="46" y="28"/>
                </a:moveTo>
                <a:cubicBezTo>
                  <a:pt x="43" y="28"/>
                  <a:pt x="43" y="28"/>
                  <a:pt x="43" y="28"/>
                </a:cubicBezTo>
                <a:cubicBezTo>
                  <a:pt x="41" y="26"/>
                  <a:pt x="38" y="25"/>
                  <a:pt x="36" y="24"/>
                </a:cubicBezTo>
                <a:cubicBezTo>
                  <a:pt x="37" y="22"/>
                  <a:pt x="38" y="20"/>
                  <a:pt x="38" y="18"/>
                </a:cubicBezTo>
                <a:cubicBezTo>
                  <a:pt x="38" y="17"/>
                  <a:pt x="38" y="16"/>
                  <a:pt x="38" y="16"/>
                </a:cubicBezTo>
                <a:cubicBezTo>
                  <a:pt x="39" y="16"/>
                  <a:pt x="40" y="16"/>
                  <a:pt x="41" y="16"/>
                </a:cubicBezTo>
                <a:cubicBezTo>
                  <a:pt x="45" y="16"/>
                  <a:pt x="48" y="14"/>
                  <a:pt x="48" y="14"/>
                </a:cubicBezTo>
                <a:cubicBezTo>
                  <a:pt x="52" y="14"/>
                  <a:pt x="52" y="21"/>
                  <a:pt x="52" y="24"/>
                </a:cubicBezTo>
                <a:cubicBezTo>
                  <a:pt x="52" y="27"/>
                  <a:pt x="49" y="28"/>
                  <a:pt x="46" y="28"/>
                </a:cubicBezTo>
                <a:close/>
              </a:path>
            </a:pathLst>
          </a:custGeom>
          <a:solidFill>
            <a:srgbClr val="E57334"/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orbel"/>
              <a:cs typeface="Corbel"/>
            </a:endParaRPr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4943C860-C89F-4B65-A8C3-0BED62E55218}"/>
              </a:ext>
            </a:extLst>
          </p:cNvPr>
          <p:cNvSpPr/>
          <p:nvPr/>
        </p:nvSpPr>
        <p:spPr>
          <a:xfrm>
            <a:off x="1421278" y="1221370"/>
            <a:ext cx="818188" cy="1239218"/>
          </a:xfrm>
          <a:prstGeom prst="roundRect">
            <a:avLst/>
          </a:prstGeom>
          <a:solidFill>
            <a:srgbClr val="E9E5E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42">
            <a:extLst>
              <a:ext uri="{FF2B5EF4-FFF2-40B4-BE49-F238E27FC236}">
                <a16:creationId xmlns:a16="http://schemas.microsoft.com/office/drawing/2014/main" id="{D38A4E17-F43F-499A-84F8-BFF7C24782B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700326" y="1246539"/>
            <a:ext cx="436188" cy="660682"/>
          </a:xfrm>
          <a:custGeom>
            <a:avLst/>
            <a:gdLst>
              <a:gd name="T0" fmla="*/ 1 w 37"/>
              <a:gd name="T1" fmla="*/ 48 h 48"/>
              <a:gd name="T2" fmla="*/ 1 w 37"/>
              <a:gd name="T3" fmla="*/ 11 h 48"/>
              <a:gd name="T4" fmla="*/ 12 w 37"/>
              <a:gd name="T5" fmla="*/ 0 h 48"/>
              <a:gd name="T6" fmla="*/ 27 w 37"/>
              <a:gd name="T7" fmla="*/ 11 h 48"/>
              <a:gd name="T8" fmla="*/ 37 w 37"/>
              <a:gd name="T9" fmla="*/ 47 h 48"/>
              <a:gd name="T10" fmla="*/ 27 w 37"/>
              <a:gd name="T11" fmla="*/ 14 h 48"/>
              <a:gd name="T12" fmla="*/ 12 w 37"/>
              <a:gd name="T13" fmla="*/ 18 h 48"/>
              <a:gd name="T14" fmla="*/ 3 w 37"/>
              <a:gd name="T15" fmla="*/ 14 h 48"/>
              <a:gd name="T16" fmla="*/ 13 w 37"/>
              <a:gd name="T17" fmla="*/ 39 h 48"/>
              <a:gd name="T18" fmla="*/ 24 w 37"/>
              <a:gd name="T19" fmla="*/ 39 h 48"/>
              <a:gd name="T20" fmla="*/ 10 w 37"/>
              <a:gd name="T21" fmla="*/ 24 h 48"/>
              <a:gd name="T22" fmla="*/ 6 w 37"/>
              <a:gd name="T23" fmla="*/ 24 h 48"/>
              <a:gd name="T24" fmla="*/ 9 w 37"/>
              <a:gd name="T25" fmla="*/ 21 h 48"/>
              <a:gd name="T26" fmla="*/ 10 w 37"/>
              <a:gd name="T27" fmla="*/ 30 h 48"/>
              <a:gd name="T28" fmla="*/ 6 w 37"/>
              <a:gd name="T29" fmla="*/ 30 h 48"/>
              <a:gd name="T30" fmla="*/ 9 w 37"/>
              <a:gd name="T31" fmla="*/ 28 h 48"/>
              <a:gd name="T32" fmla="*/ 10 w 37"/>
              <a:gd name="T33" fmla="*/ 37 h 48"/>
              <a:gd name="T34" fmla="*/ 6 w 37"/>
              <a:gd name="T35" fmla="*/ 37 h 48"/>
              <a:gd name="T36" fmla="*/ 9 w 37"/>
              <a:gd name="T37" fmla="*/ 35 h 48"/>
              <a:gd name="T38" fmla="*/ 24 w 37"/>
              <a:gd name="T39" fmla="*/ 5 h 48"/>
              <a:gd name="T40" fmla="*/ 20 w 37"/>
              <a:gd name="T41" fmla="*/ 5 h 48"/>
              <a:gd name="T42" fmla="*/ 17 w 37"/>
              <a:gd name="T43" fmla="*/ 5 h 48"/>
              <a:gd name="T44" fmla="*/ 13 w 37"/>
              <a:gd name="T45" fmla="*/ 5 h 48"/>
              <a:gd name="T46" fmla="*/ 16 w 37"/>
              <a:gd name="T47" fmla="*/ 14 h 48"/>
              <a:gd name="T48" fmla="*/ 20 w 37"/>
              <a:gd name="T49" fmla="*/ 11 h 48"/>
              <a:gd name="T50" fmla="*/ 23 w 37"/>
              <a:gd name="T51" fmla="*/ 14 h 48"/>
              <a:gd name="T52" fmla="*/ 17 w 37"/>
              <a:gd name="T53" fmla="*/ 24 h 48"/>
              <a:gd name="T54" fmla="*/ 13 w 37"/>
              <a:gd name="T55" fmla="*/ 24 h 48"/>
              <a:gd name="T56" fmla="*/ 16 w 37"/>
              <a:gd name="T57" fmla="*/ 21 h 48"/>
              <a:gd name="T58" fmla="*/ 17 w 37"/>
              <a:gd name="T59" fmla="*/ 30 h 48"/>
              <a:gd name="T60" fmla="*/ 13 w 37"/>
              <a:gd name="T61" fmla="*/ 30 h 48"/>
              <a:gd name="T62" fmla="*/ 16 w 37"/>
              <a:gd name="T63" fmla="*/ 28 h 48"/>
              <a:gd name="T64" fmla="*/ 24 w 37"/>
              <a:gd name="T65" fmla="*/ 24 h 48"/>
              <a:gd name="T66" fmla="*/ 20 w 37"/>
              <a:gd name="T67" fmla="*/ 24 h 48"/>
              <a:gd name="T68" fmla="*/ 23 w 37"/>
              <a:gd name="T69" fmla="*/ 21 h 48"/>
              <a:gd name="T70" fmla="*/ 24 w 37"/>
              <a:gd name="T71" fmla="*/ 30 h 48"/>
              <a:gd name="T72" fmla="*/ 20 w 37"/>
              <a:gd name="T73" fmla="*/ 30 h 48"/>
              <a:gd name="T74" fmla="*/ 23 w 37"/>
              <a:gd name="T75" fmla="*/ 28 h 48"/>
              <a:gd name="T76" fmla="*/ 30 w 37"/>
              <a:gd name="T77" fmla="*/ 24 h 48"/>
              <a:gd name="T78" fmla="*/ 27 w 37"/>
              <a:gd name="T79" fmla="*/ 24 h 48"/>
              <a:gd name="T80" fmla="*/ 30 w 37"/>
              <a:gd name="T81" fmla="*/ 21 h 48"/>
              <a:gd name="T82" fmla="*/ 30 w 37"/>
              <a:gd name="T83" fmla="*/ 30 h 48"/>
              <a:gd name="T84" fmla="*/ 27 w 37"/>
              <a:gd name="T85" fmla="*/ 30 h 48"/>
              <a:gd name="T86" fmla="*/ 30 w 37"/>
              <a:gd name="T87" fmla="*/ 28 h 48"/>
              <a:gd name="T88" fmla="*/ 30 w 37"/>
              <a:gd name="T89" fmla="*/ 37 h 48"/>
              <a:gd name="T90" fmla="*/ 27 w 37"/>
              <a:gd name="T91" fmla="*/ 37 h 48"/>
              <a:gd name="T92" fmla="*/ 30 w 37"/>
              <a:gd name="T93" fmla="*/ 35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7" h="48">
                <a:moveTo>
                  <a:pt x="37" y="47"/>
                </a:moveTo>
                <a:cubicBezTo>
                  <a:pt x="37" y="48"/>
                  <a:pt x="36" y="48"/>
                  <a:pt x="36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0" y="48"/>
                  <a:pt x="0" y="48"/>
                  <a:pt x="0" y="47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1"/>
                  <a:pt x="1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11" y="0"/>
                  <a:pt x="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6" y="0"/>
                  <a:pt x="27" y="2"/>
                  <a:pt x="27" y="3"/>
                </a:cubicBezTo>
                <a:cubicBezTo>
                  <a:pt x="27" y="11"/>
                  <a:pt x="27" y="11"/>
                  <a:pt x="2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7" y="12"/>
                  <a:pt x="37" y="12"/>
                </a:cubicBezTo>
                <a:lnTo>
                  <a:pt x="37" y="47"/>
                </a:lnTo>
                <a:close/>
                <a:moveTo>
                  <a:pt x="34" y="45"/>
                </a:moveTo>
                <a:cubicBezTo>
                  <a:pt x="34" y="14"/>
                  <a:pt x="34" y="14"/>
                  <a:pt x="34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6"/>
                  <a:pt x="26" y="18"/>
                  <a:pt x="24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1" y="18"/>
                  <a:pt x="10" y="16"/>
                  <a:pt x="10" y="15"/>
                </a:cubicBezTo>
                <a:cubicBezTo>
                  <a:pt x="10" y="14"/>
                  <a:pt x="10" y="14"/>
                  <a:pt x="10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45"/>
                  <a:pt x="3" y="45"/>
                  <a:pt x="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39"/>
                  <a:pt x="14" y="38"/>
                  <a:pt x="14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4" y="39"/>
                  <a:pt x="24" y="39"/>
                </a:cubicBezTo>
                <a:cubicBezTo>
                  <a:pt x="24" y="45"/>
                  <a:pt x="24" y="45"/>
                  <a:pt x="24" y="45"/>
                </a:cubicBezTo>
                <a:lnTo>
                  <a:pt x="34" y="45"/>
                </a:lnTo>
                <a:close/>
                <a:moveTo>
                  <a:pt x="10" y="24"/>
                </a:moveTo>
                <a:cubicBezTo>
                  <a:pt x="10" y="24"/>
                  <a:pt x="9" y="24"/>
                  <a:pt x="9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6" y="24"/>
                  <a:pt x="6" y="24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7" y="21"/>
                  <a:pt x="7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10" y="21"/>
                  <a:pt x="10" y="22"/>
                </a:cubicBezTo>
                <a:lnTo>
                  <a:pt x="10" y="24"/>
                </a:lnTo>
                <a:close/>
                <a:moveTo>
                  <a:pt x="10" y="30"/>
                </a:moveTo>
                <a:cubicBezTo>
                  <a:pt x="10" y="31"/>
                  <a:pt x="9" y="31"/>
                  <a:pt x="9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1"/>
                  <a:pt x="6" y="31"/>
                  <a:pt x="6" y="30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8"/>
                  <a:pt x="7" y="28"/>
                  <a:pt x="7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8"/>
                  <a:pt x="10" y="28"/>
                  <a:pt x="10" y="29"/>
                </a:cubicBezTo>
                <a:lnTo>
                  <a:pt x="10" y="30"/>
                </a:lnTo>
                <a:close/>
                <a:moveTo>
                  <a:pt x="10" y="37"/>
                </a:moveTo>
                <a:cubicBezTo>
                  <a:pt x="10" y="38"/>
                  <a:pt x="9" y="38"/>
                  <a:pt x="9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6" y="38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5"/>
                  <a:pt x="7" y="35"/>
                  <a:pt x="7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10" y="35"/>
                  <a:pt x="10" y="36"/>
                </a:cubicBezTo>
                <a:lnTo>
                  <a:pt x="10" y="37"/>
                </a:lnTo>
                <a:close/>
                <a:moveTo>
                  <a:pt x="24" y="5"/>
                </a:moveTo>
                <a:cubicBezTo>
                  <a:pt x="24" y="4"/>
                  <a:pt x="23" y="4"/>
                  <a:pt x="23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1" y="4"/>
                  <a:pt x="20" y="4"/>
                  <a:pt x="20" y="5"/>
                </a:cubicBezTo>
                <a:cubicBezTo>
                  <a:pt x="20" y="7"/>
                  <a:pt x="20" y="7"/>
                  <a:pt x="20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6" y="4"/>
                  <a:pt x="16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4"/>
                  <a:pt x="13" y="4"/>
                  <a:pt x="13" y="5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4"/>
                  <a:pt x="14" y="14"/>
                  <a:pt x="14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7" y="14"/>
                  <a:pt x="17" y="13"/>
                </a:cubicBezTo>
                <a:cubicBezTo>
                  <a:pt x="17" y="11"/>
                  <a:pt x="17" y="11"/>
                  <a:pt x="17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4"/>
                  <a:pt x="21" y="14"/>
                  <a:pt x="21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4"/>
                  <a:pt x="24" y="14"/>
                  <a:pt x="24" y="13"/>
                </a:cubicBezTo>
                <a:lnTo>
                  <a:pt x="24" y="5"/>
                </a:lnTo>
                <a:close/>
                <a:moveTo>
                  <a:pt x="17" y="24"/>
                </a:moveTo>
                <a:cubicBezTo>
                  <a:pt x="17" y="24"/>
                  <a:pt x="16" y="24"/>
                  <a:pt x="16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3" y="24"/>
                  <a:pt x="13" y="24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1"/>
                  <a:pt x="14" y="21"/>
                  <a:pt x="14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21"/>
                  <a:pt x="17" y="21"/>
                  <a:pt x="17" y="22"/>
                </a:cubicBezTo>
                <a:lnTo>
                  <a:pt x="17" y="24"/>
                </a:lnTo>
                <a:close/>
                <a:moveTo>
                  <a:pt x="17" y="30"/>
                </a:moveTo>
                <a:cubicBezTo>
                  <a:pt x="17" y="31"/>
                  <a:pt x="16" y="31"/>
                  <a:pt x="16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14" y="31"/>
                  <a:pt x="13" y="31"/>
                  <a:pt x="13" y="30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4" y="28"/>
                  <a:pt x="14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7" y="28"/>
                  <a:pt x="17" y="29"/>
                </a:cubicBezTo>
                <a:lnTo>
                  <a:pt x="17" y="30"/>
                </a:lnTo>
                <a:close/>
                <a:moveTo>
                  <a:pt x="24" y="24"/>
                </a:moveTo>
                <a:cubicBezTo>
                  <a:pt x="24" y="24"/>
                  <a:pt x="23" y="24"/>
                  <a:pt x="23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0" y="24"/>
                  <a:pt x="20" y="24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1"/>
                  <a:pt x="21" y="21"/>
                  <a:pt x="21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4" y="21"/>
                  <a:pt x="24" y="22"/>
                </a:cubicBezTo>
                <a:lnTo>
                  <a:pt x="24" y="24"/>
                </a:lnTo>
                <a:close/>
                <a:moveTo>
                  <a:pt x="24" y="30"/>
                </a:moveTo>
                <a:cubicBezTo>
                  <a:pt x="24" y="31"/>
                  <a:pt x="23" y="31"/>
                  <a:pt x="23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1" y="31"/>
                  <a:pt x="20" y="31"/>
                  <a:pt x="20" y="30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8"/>
                  <a:pt x="21" y="28"/>
                  <a:pt x="21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28"/>
                  <a:pt x="24" y="28"/>
                  <a:pt x="24" y="29"/>
                </a:cubicBezTo>
                <a:lnTo>
                  <a:pt x="24" y="30"/>
                </a:lnTo>
                <a:close/>
                <a:moveTo>
                  <a:pt x="30" y="24"/>
                </a:moveTo>
                <a:cubicBezTo>
                  <a:pt x="30" y="24"/>
                  <a:pt x="30" y="24"/>
                  <a:pt x="30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8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0" y="21"/>
                  <a:pt x="30" y="22"/>
                </a:cubicBezTo>
                <a:lnTo>
                  <a:pt x="30" y="24"/>
                </a:lnTo>
                <a:close/>
                <a:moveTo>
                  <a:pt x="30" y="30"/>
                </a:moveTo>
                <a:cubicBezTo>
                  <a:pt x="30" y="31"/>
                  <a:pt x="30" y="31"/>
                  <a:pt x="30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7" y="31"/>
                  <a:pt x="27" y="31"/>
                  <a:pt x="27" y="30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8"/>
                  <a:pt x="27" y="28"/>
                  <a:pt x="28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30" y="28"/>
                  <a:pt x="30" y="28"/>
                  <a:pt x="30" y="29"/>
                </a:cubicBezTo>
                <a:lnTo>
                  <a:pt x="30" y="30"/>
                </a:lnTo>
                <a:close/>
                <a:moveTo>
                  <a:pt x="30" y="37"/>
                </a:moveTo>
                <a:cubicBezTo>
                  <a:pt x="30" y="38"/>
                  <a:pt x="30" y="38"/>
                  <a:pt x="30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27" y="38"/>
                  <a:pt x="27" y="38"/>
                  <a:pt x="27" y="37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5"/>
                  <a:pt x="27" y="35"/>
                  <a:pt x="28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6"/>
                </a:cubicBezTo>
                <a:lnTo>
                  <a:pt x="30" y="37"/>
                </a:lnTo>
                <a:close/>
              </a:path>
            </a:pathLst>
          </a:custGeom>
          <a:solidFill>
            <a:srgbClr val="E573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Freeform 251">
            <a:extLst>
              <a:ext uri="{FF2B5EF4-FFF2-40B4-BE49-F238E27FC236}">
                <a16:creationId xmlns:a16="http://schemas.microsoft.com/office/drawing/2014/main" id="{C6FF58C2-E5D6-4E63-BC99-2D0B57E4494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539640" y="1326183"/>
            <a:ext cx="325332" cy="306544"/>
          </a:xfrm>
          <a:custGeom>
            <a:avLst/>
            <a:gdLst>
              <a:gd name="T0" fmla="*/ 51 w 51"/>
              <a:gd name="T1" fmla="*/ 10 h 48"/>
              <a:gd name="T2" fmla="*/ 51 w 51"/>
              <a:gd name="T3" fmla="*/ 14 h 48"/>
              <a:gd name="T4" fmla="*/ 48 w 51"/>
              <a:gd name="T5" fmla="*/ 14 h 48"/>
              <a:gd name="T6" fmla="*/ 46 w 51"/>
              <a:gd name="T7" fmla="*/ 15 h 48"/>
              <a:gd name="T8" fmla="*/ 5 w 51"/>
              <a:gd name="T9" fmla="*/ 15 h 48"/>
              <a:gd name="T10" fmla="*/ 3 w 51"/>
              <a:gd name="T11" fmla="*/ 14 h 48"/>
              <a:gd name="T12" fmla="*/ 0 w 51"/>
              <a:gd name="T13" fmla="*/ 14 h 48"/>
              <a:gd name="T14" fmla="*/ 0 w 51"/>
              <a:gd name="T15" fmla="*/ 10 h 48"/>
              <a:gd name="T16" fmla="*/ 26 w 51"/>
              <a:gd name="T17" fmla="*/ 0 h 48"/>
              <a:gd name="T18" fmla="*/ 51 w 51"/>
              <a:gd name="T19" fmla="*/ 10 h 48"/>
              <a:gd name="T20" fmla="*/ 51 w 51"/>
              <a:gd name="T21" fmla="*/ 44 h 48"/>
              <a:gd name="T22" fmla="*/ 51 w 51"/>
              <a:gd name="T23" fmla="*/ 48 h 48"/>
              <a:gd name="T24" fmla="*/ 0 w 51"/>
              <a:gd name="T25" fmla="*/ 48 h 48"/>
              <a:gd name="T26" fmla="*/ 0 w 51"/>
              <a:gd name="T27" fmla="*/ 44 h 48"/>
              <a:gd name="T28" fmla="*/ 2 w 51"/>
              <a:gd name="T29" fmla="*/ 43 h 48"/>
              <a:gd name="T30" fmla="*/ 50 w 51"/>
              <a:gd name="T31" fmla="*/ 43 h 48"/>
              <a:gd name="T32" fmla="*/ 51 w 51"/>
              <a:gd name="T33" fmla="*/ 44 h 48"/>
              <a:gd name="T34" fmla="*/ 14 w 51"/>
              <a:gd name="T35" fmla="*/ 17 h 48"/>
              <a:gd name="T36" fmla="*/ 14 w 51"/>
              <a:gd name="T37" fmla="*/ 38 h 48"/>
              <a:gd name="T38" fmla="*/ 17 w 51"/>
              <a:gd name="T39" fmla="*/ 38 h 48"/>
              <a:gd name="T40" fmla="*/ 17 w 51"/>
              <a:gd name="T41" fmla="*/ 17 h 48"/>
              <a:gd name="T42" fmla="*/ 24 w 51"/>
              <a:gd name="T43" fmla="*/ 17 h 48"/>
              <a:gd name="T44" fmla="*/ 24 w 51"/>
              <a:gd name="T45" fmla="*/ 38 h 48"/>
              <a:gd name="T46" fmla="*/ 27 w 51"/>
              <a:gd name="T47" fmla="*/ 38 h 48"/>
              <a:gd name="T48" fmla="*/ 27 w 51"/>
              <a:gd name="T49" fmla="*/ 17 h 48"/>
              <a:gd name="T50" fmla="*/ 34 w 51"/>
              <a:gd name="T51" fmla="*/ 17 h 48"/>
              <a:gd name="T52" fmla="*/ 34 w 51"/>
              <a:gd name="T53" fmla="*/ 38 h 48"/>
              <a:gd name="T54" fmla="*/ 38 w 51"/>
              <a:gd name="T55" fmla="*/ 38 h 48"/>
              <a:gd name="T56" fmla="*/ 38 w 51"/>
              <a:gd name="T57" fmla="*/ 17 h 48"/>
              <a:gd name="T58" fmla="*/ 45 w 51"/>
              <a:gd name="T59" fmla="*/ 17 h 48"/>
              <a:gd name="T60" fmla="*/ 45 w 51"/>
              <a:gd name="T61" fmla="*/ 38 h 48"/>
              <a:gd name="T62" fmla="*/ 46 w 51"/>
              <a:gd name="T63" fmla="*/ 38 h 48"/>
              <a:gd name="T64" fmla="*/ 48 w 51"/>
              <a:gd name="T65" fmla="*/ 39 h 48"/>
              <a:gd name="T66" fmla="*/ 48 w 51"/>
              <a:gd name="T67" fmla="*/ 41 h 48"/>
              <a:gd name="T68" fmla="*/ 3 w 51"/>
              <a:gd name="T69" fmla="*/ 41 h 48"/>
              <a:gd name="T70" fmla="*/ 3 w 51"/>
              <a:gd name="T71" fmla="*/ 39 h 48"/>
              <a:gd name="T72" fmla="*/ 5 w 51"/>
              <a:gd name="T73" fmla="*/ 38 h 48"/>
              <a:gd name="T74" fmla="*/ 7 w 51"/>
              <a:gd name="T75" fmla="*/ 38 h 48"/>
              <a:gd name="T76" fmla="*/ 7 w 51"/>
              <a:gd name="T77" fmla="*/ 17 h 48"/>
              <a:gd name="T78" fmla="*/ 14 w 51"/>
              <a:gd name="T79" fmla="*/ 1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" h="48">
                <a:moveTo>
                  <a:pt x="51" y="10"/>
                </a:moveTo>
                <a:cubicBezTo>
                  <a:pt x="51" y="14"/>
                  <a:pt x="51" y="14"/>
                  <a:pt x="51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5"/>
                  <a:pt x="47" y="15"/>
                  <a:pt x="46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5"/>
                  <a:pt x="3" y="15"/>
                  <a:pt x="3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0"/>
                  <a:pt x="0" y="10"/>
                  <a:pt x="0" y="10"/>
                </a:cubicBezTo>
                <a:cubicBezTo>
                  <a:pt x="26" y="0"/>
                  <a:pt x="26" y="0"/>
                  <a:pt x="26" y="0"/>
                </a:cubicBezTo>
                <a:lnTo>
                  <a:pt x="51" y="10"/>
                </a:lnTo>
                <a:close/>
                <a:moveTo>
                  <a:pt x="51" y="44"/>
                </a:moveTo>
                <a:cubicBezTo>
                  <a:pt x="51" y="48"/>
                  <a:pt x="51" y="48"/>
                  <a:pt x="51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3"/>
                  <a:pt x="1" y="43"/>
                  <a:pt x="2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1" y="43"/>
                  <a:pt x="51" y="43"/>
                  <a:pt x="51" y="44"/>
                </a:cubicBezTo>
                <a:close/>
                <a:moveTo>
                  <a:pt x="14" y="17"/>
                </a:moveTo>
                <a:cubicBezTo>
                  <a:pt x="14" y="38"/>
                  <a:pt x="14" y="38"/>
                  <a:pt x="14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17"/>
                  <a:pt x="17" y="17"/>
                  <a:pt x="17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38"/>
                  <a:pt x="24" y="38"/>
                  <a:pt x="24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17"/>
                  <a:pt x="27" y="17"/>
                  <a:pt x="27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38"/>
                  <a:pt x="34" y="38"/>
                  <a:pt x="34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17"/>
                  <a:pt x="38" y="17"/>
                  <a:pt x="38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38"/>
                  <a:pt x="45" y="38"/>
                  <a:pt x="45" y="38"/>
                </a:cubicBezTo>
                <a:cubicBezTo>
                  <a:pt x="46" y="38"/>
                  <a:pt x="46" y="38"/>
                  <a:pt x="46" y="38"/>
                </a:cubicBezTo>
                <a:cubicBezTo>
                  <a:pt x="47" y="38"/>
                  <a:pt x="48" y="38"/>
                  <a:pt x="48" y="39"/>
                </a:cubicBezTo>
                <a:cubicBezTo>
                  <a:pt x="48" y="41"/>
                  <a:pt x="48" y="41"/>
                  <a:pt x="48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8"/>
                  <a:pt x="4" y="38"/>
                  <a:pt x="5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17"/>
                  <a:pt x="7" y="17"/>
                  <a:pt x="7" y="17"/>
                </a:cubicBezTo>
                <a:lnTo>
                  <a:pt x="14" y="17"/>
                </a:lnTo>
                <a:close/>
              </a:path>
            </a:pathLst>
          </a:custGeom>
          <a:solidFill>
            <a:srgbClr val="E573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id="{ED73BC58-A33B-47F8-848B-AA4702D72FB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32937" y="1650876"/>
            <a:ext cx="284429" cy="262226"/>
          </a:xfrm>
          <a:custGeom>
            <a:avLst/>
            <a:gdLst>
              <a:gd name="T0" fmla="*/ 49 w 49"/>
              <a:gd name="T1" fmla="*/ 32 h 41"/>
              <a:gd name="T2" fmla="*/ 48 w 49"/>
              <a:gd name="T3" fmla="*/ 34 h 41"/>
              <a:gd name="T4" fmla="*/ 43 w 49"/>
              <a:gd name="T5" fmla="*/ 34 h 41"/>
              <a:gd name="T6" fmla="*/ 36 w 49"/>
              <a:gd name="T7" fmla="*/ 41 h 41"/>
              <a:gd name="T8" fmla="*/ 29 w 49"/>
              <a:gd name="T9" fmla="*/ 34 h 41"/>
              <a:gd name="T10" fmla="*/ 19 w 49"/>
              <a:gd name="T11" fmla="*/ 34 h 41"/>
              <a:gd name="T12" fmla="*/ 12 w 49"/>
              <a:gd name="T13" fmla="*/ 41 h 41"/>
              <a:gd name="T14" fmla="*/ 5 w 49"/>
              <a:gd name="T15" fmla="*/ 34 h 41"/>
              <a:gd name="T16" fmla="*/ 1 w 49"/>
              <a:gd name="T17" fmla="*/ 34 h 41"/>
              <a:gd name="T18" fmla="*/ 0 w 49"/>
              <a:gd name="T19" fmla="*/ 32 h 41"/>
              <a:gd name="T20" fmla="*/ 1 w 49"/>
              <a:gd name="T21" fmla="*/ 31 h 41"/>
              <a:gd name="T22" fmla="*/ 1 w 49"/>
              <a:gd name="T23" fmla="*/ 20 h 41"/>
              <a:gd name="T24" fmla="*/ 3 w 49"/>
              <a:gd name="T25" fmla="*/ 17 h 41"/>
              <a:gd name="T26" fmla="*/ 8 w 49"/>
              <a:gd name="T27" fmla="*/ 11 h 41"/>
              <a:gd name="T28" fmla="*/ 11 w 49"/>
              <a:gd name="T29" fmla="*/ 10 h 41"/>
              <a:gd name="T30" fmla="*/ 15 w 49"/>
              <a:gd name="T31" fmla="*/ 10 h 41"/>
              <a:gd name="T32" fmla="*/ 15 w 49"/>
              <a:gd name="T33" fmla="*/ 2 h 41"/>
              <a:gd name="T34" fmla="*/ 17 w 49"/>
              <a:gd name="T35" fmla="*/ 0 h 41"/>
              <a:gd name="T36" fmla="*/ 48 w 49"/>
              <a:gd name="T37" fmla="*/ 0 h 41"/>
              <a:gd name="T38" fmla="*/ 49 w 49"/>
              <a:gd name="T39" fmla="*/ 2 h 41"/>
              <a:gd name="T40" fmla="*/ 49 w 49"/>
              <a:gd name="T41" fmla="*/ 32 h 41"/>
              <a:gd name="T42" fmla="*/ 15 w 49"/>
              <a:gd name="T43" fmla="*/ 20 h 41"/>
              <a:gd name="T44" fmla="*/ 15 w 49"/>
              <a:gd name="T45" fmla="*/ 14 h 41"/>
              <a:gd name="T46" fmla="*/ 11 w 49"/>
              <a:gd name="T47" fmla="*/ 14 h 41"/>
              <a:gd name="T48" fmla="*/ 10 w 49"/>
              <a:gd name="T49" fmla="*/ 14 h 41"/>
              <a:gd name="T50" fmla="*/ 5 w 49"/>
              <a:gd name="T51" fmla="*/ 19 h 41"/>
              <a:gd name="T52" fmla="*/ 5 w 49"/>
              <a:gd name="T53" fmla="*/ 20 h 41"/>
              <a:gd name="T54" fmla="*/ 5 w 49"/>
              <a:gd name="T55" fmla="*/ 20 h 41"/>
              <a:gd name="T56" fmla="*/ 15 w 49"/>
              <a:gd name="T57" fmla="*/ 20 h 41"/>
              <a:gd name="T58" fmla="*/ 12 w 49"/>
              <a:gd name="T59" fmla="*/ 31 h 41"/>
              <a:gd name="T60" fmla="*/ 8 w 49"/>
              <a:gd name="T61" fmla="*/ 34 h 41"/>
              <a:gd name="T62" fmla="*/ 12 w 49"/>
              <a:gd name="T63" fmla="*/ 38 h 41"/>
              <a:gd name="T64" fmla="*/ 15 w 49"/>
              <a:gd name="T65" fmla="*/ 34 h 41"/>
              <a:gd name="T66" fmla="*/ 12 w 49"/>
              <a:gd name="T67" fmla="*/ 31 h 41"/>
              <a:gd name="T68" fmla="*/ 43 w 49"/>
              <a:gd name="T69" fmla="*/ 11 h 41"/>
              <a:gd name="T70" fmla="*/ 42 w 49"/>
              <a:gd name="T71" fmla="*/ 10 h 41"/>
              <a:gd name="T72" fmla="*/ 36 w 49"/>
              <a:gd name="T73" fmla="*/ 10 h 41"/>
              <a:gd name="T74" fmla="*/ 36 w 49"/>
              <a:gd name="T75" fmla="*/ 4 h 41"/>
              <a:gd name="T76" fmla="*/ 35 w 49"/>
              <a:gd name="T77" fmla="*/ 3 h 41"/>
              <a:gd name="T78" fmla="*/ 30 w 49"/>
              <a:gd name="T79" fmla="*/ 3 h 41"/>
              <a:gd name="T80" fmla="*/ 29 w 49"/>
              <a:gd name="T81" fmla="*/ 4 h 41"/>
              <a:gd name="T82" fmla="*/ 29 w 49"/>
              <a:gd name="T83" fmla="*/ 10 h 41"/>
              <a:gd name="T84" fmla="*/ 23 w 49"/>
              <a:gd name="T85" fmla="*/ 10 h 41"/>
              <a:gd name="T86" fmla="*/ 22 w 49"/>
              <a:gd name="T87" fmla="*/ 11 h 41"/>
              <a:gd name="T88" fmla="*/ 22 w 49"/>
              <a:gd name="T89" fmla="*/ 16 h 41"/>
              <a:gd name="T90" fmla="*/ 23 w 49"/>
              <a:gd name="T91" fmla="*/ 17 h 41"/>
              <a:gd name="T92" fmla="*/ 29 w 49"/>
              <a:gd name="T93" fmla="*/ 17 h 41"/>
              <a:gd name="T94" fmla="*/ 29 w 49"/>
              <a:gd name="T95" fmla="*/ 23 h 41"/>
              <a:gd name="T96" fmla="*/ 30 w 49"/>
              <a:gd name="T97" fmla="*/ 24 h 41"/>
              <a:gd name="T98" fmla="*/ 35 w 49"/>
              <a:gd name="T99" fmla="*/ 24 h 41"/>
              <a:gd name="T100" fmla="*/ 36 w 49"/>
              <a:gd name="T101" fmla="*/ 23 h 41"/>
              <a:gd name="T102" fmla="*/ 36 w 49"/>
              <a:gd name="T103" fmla="*/ 17 h 41"/>
              <a:gd name="T104" fmla="*/ 42 w 49"/>
              <a:gd name="T105" fmla="*/ 17 h 41"/>
              <a:gd name="T106" fmla="*/ 43 w 49"/>
              <a:gd name="T107" fmla="*/ 16 h 41"/>
              <a:gd name="T108" fmla="*/ 43 w 49"/>
              <a:gd name="T109" fmla="*/ 11 h 41"/>
              <a:gd name="T110" fmla="*/ 36 w 49"/>
              <a:gd name="T111" fmla="*/ 31 h 41"/>
              <a:gd name="T112" fmla="*/ 32 w 49"/>
              <a:gd name="T113" fmla="*/ 34 h 41"/>
              <a:gd name="T114" fmla="*/ 36 w 49"/>
              <a:gd name="T115" fmla="*/ 38 h 41"/>
              <a:gd name="T116" fmla="*/ 39 w 49"/>
              <a:gd name="T117" fmla="*/ 34 h 41"/>
              <a:gd name="T118" fmla="*/ 36 w 49"/>
              <a:gd name="T119" fmla="*/ 3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9" h="41">
                <a:moveTo>
                  <a:pt x="49" y="32"/>
                </a:moveTo>
                <a:cubicBezTo>
                  <a:pt x="49" y="33"/>
                  <a:pt x="49" y="34"/>
                  <a:pt x="48" y="34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38"/>
                  <a:pt x="39" y="41"/>
                  <a:pt x="36" y="41"/>
                </a:cubicBezTo>
                <a:cubicBezTo>
                  <a:pt x="32" y="41"/>
                  <a:pt x="29" y="38"/>
                  <a:pt x="29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38"/>
                  <a:pt x="15" y="41"/>
                  <a:pt x="12" y="41"/>
                </a:cubicBezTo>
                <a:cubicBezTo>
                  <a:pt x="8" y="41"/>
                  <a:pt x="5" y="38"/>
                  <a:pt x="5" y="34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2"/>
                </a:cubicBezTo>
                <a:cubicBezTo>
                  <a:pt x="0" y="32"/>
                  <a:pt x="0" y="31"/>
                  <a:pt x="1" y="31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19"/>
                  <a:pt x="2" y="17"/>
                  <a:pt x="3" y="17"/>
                </a:cubicBezTo>
                <a:cubicBezTo>
                  <a:pt x="8" y="11"/>
                  <a:pt x="8" y="11"/>
                  <a:pt x="8" y="11"/>
                </a:cubicBezTo>
                <a:cubicBezTo>
                  <a:pt x="9" y="11"/>
                  <a:pt x="10" y="10"/>
                  <a:pt x="11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6" y="0"/>
                  <a:pt x="17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2"/>
                </a:cubicBezTo>
                <a:lnTo>
                  <a:pt x="49" y="32"/>
                </a:lnTo>
                <a:close/>
                <a:moveTo>
                  <a:pt x="15" y="20"/>
                </a:moveTo>
                <a:cubicBezTo>
                  <a:pt x="15" y="14"/>
                  <a:pt x="15" y="14"/>
                  <a:pt x="15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4"/>
                  <a:pt x="10" y="14"/>
                  <a:pt x="10" y="14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20"/>
                </a:cubicBezTo>
                <a:cubicBezTo>
                  <a:pt x="5" y="20"/>
                  <a:pt x="5" y="20"/>
                  <a:pt x="5" y="20"/>
                </a:cubicBezTo>
                <a:lnTo>
                  <a:pt x="15" y="20"/>
                </a:lnTo>
                <a:close/>
                <a:moveTo>
                  <a:pt x="12" y="31"/>
                </a:moveTo>
                <a:cubicBezTo>
                  <a:pt x="10" y="31"/>
                  <a:pt x="8" y="32"/>
                  <a:pt x="8" y="34"/>
                </a:cubicBezTo>
                <a:cubicBezTo>
                  <a:pt x="8" y="36"/>
                  <a:pt x="10" y="38"/>
                  <a:pt x="12" y="38"/>
                </a:cubicBezTo>
                <a:cubicBezTo>
                  <a:pt x="14" y="38"/>
                  <a:pt x="15" y="36"/>
                  <a:pt x="15" y="34"/>
                </a:cubicBezTo>
                <a:cubicBezTo>
                  <a:pt x="15" y="32"/>
                  <a:pt x="14" y="31"/>
                  <a:pt x="12" y="31"/>
                </a:cubicBezTo>
                <a:close/>
                <a:moveTo>
                  <a:pt x="43" y="11"/>
                </a:moveTo>
                <a:cubicBezTo>
                  <a:pt x="43" y="11"/>
                  <a:pt x="42" y="10"/>
                  <a:pt x="42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5" y="3"/>
                  <a:pt x="35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3"/>
                  <a:pt x="29" y="4"/>
                  <a:pt x="29" y="4"/>
                </a:cubicBezTo>
                <a:cubicBezTo>
                  <a:pt x="29" y="10"/>
                  <a:pt x="29" y="10"/>
                  <a:pt x="29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2" y="10"/>
                  <a:pt x="22" y="11"/>
                  <a:pt x="22" y="11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7"/>
                  <a:pt x="22" y="17"/>
                  <a:pt x="23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4"/>
                  <a:pt x="29" y="24"/>
                  <a:pt x="30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6" y="24"/>
                  <a:pt x="36" y="23"/>
                </a:cubicBezTo>
                <a:cubicBezTo>
                  <a:pt x="36" y="17"/>
                  <a:pt x="36" y="17"/>
                  <a:pt x="36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3" y="17"/>
                  <a:pt x="43" y="16"/>
                </a:cubicBezTo>
                <a:lnTo>
                  <a:pt x="43" y="11"/>
                </a:lnTo>
                <a:close/>
                <a:moveTo>
                  <a:pt x="36" y="31"/>
                </a:moveTo>
                <a:cubicBezTo>
                  <a:pt x="34" y="31"/>
                  <a:pt x="32" y="32"/>
                  <a:pt x="32" y="34"/>
                </a:cubicBezTo>
                <a:cubicBezTo>
                  <a:pt x="32" y="36"/>
                  <a:pt x="34" y="38"/>
                  <a:pt x="36" y="38"/>
                </a:cubicBezTo>
                <a:cubicBezTo>
                  <a:pt x="38" y="38"/>
                  <a:pt x="39" y="36"/>
                  <a:pt x="39" y="34"/>
                </a:cubicBezTo>
                <a:cubicBezTo>
                  <a:pt x="39" y="32"/>
                  <a:pt x="38" y="31"/>
                  <a:pt x="36" y="31"/>
                </a:cubicBezTo>
                <a:close/>
              </a:path>
            </a:pathLst>
          </a:custGeom>
          <a:solidFill>
            <a:srgbClr val="34409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Freeform 290">
            <a:extLst>
              <a:ext uri="{FF2B5EF4-FFF2-40B4-BE49-F238E27FC236}">
                <a16:creationId xmlns:a16="http://schemas.microsoft.com/office/drawing/2014/main" id="{58C84438-C0E6-4E07-9C75-9D381C356CE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05452" y="1632726"/>
            <a:ext cx="368993" cy="367098"/>
          </a:xfrm>
          <a:custGeom>
            <a:avLst/>
            <a:gdLst>
              <a:gd name="T0" fmla="*/ 6 w 48"/>
              <a:gd name="T1" fmla="*/ 41 h 41"/>
              <a:gd name="T2" fmla="*/ 6 w 48"/>
              <a:gd name="T3" fmla="*/ 41 h 41"/>
              <a:gd name="T4" fmla="*/ 0 w 48"/>
              <a:gd name="T5" fmla="*/ 35 h 41"/>
              <a:gd name="T6" fmla="*/ 0 w 48"/>
              <a:gd name="T7" fmla="*/ 13 h 41"/>
              <a:gd name="T8" fmla="*/ 6 w 48"/>
              <a:gd name="T9" fmla="*/ 7 h 41"/>
              <a:gd name="T10" fmla="*/ 6 w 48"/>
              <a:gd name="T11" fmla="*/ 7 h 41"/>
              <a:gd name="T12" fmla="*/ 6 w 48"/>
              <a:gd name="T13" fmla="*/ 41 h 41"/>
              <a:gd name="T14" fmla="*/ 38 w 48"/>
              <a:gd name="T15" fmla="*/ 41 h 41"/>
              <a:gd name="T16" fmla="*/ 9 w 48"/>
              <a:gd name="T17" fmla="*/ 41 h 41"/>
              <a:gd name="T18" fmla="*/ 9 w 48"/>
              <a:gd name="T19" fmla="*/ 7 h 41"/>
              <a:gd name="T20" fmla="*/ 13 w 48"/>
              <a:gd name="T21" fmla="*/ 7 h 41"/>
              <a:gd name="T22" fmla="*/ 13 w 48"/>
              <a:gd name="T23" fmla="*/ 2 h 41"/>
              <a:gd name="T24" fmla="*/ 16 w 48"/>
              <a:gd name="T25" fmla="*/ 0 h 41"/>
              <a:gd name="T26" fmla="*/ 31 w 48"/>
              <a:gd name="T27" fmla="*/ 0 h 41"/>
              <a:gd name="T28" fmla="*/ 34 w 48"/>
              <a:gd name="T29" fmla="*/ 2 h 41"/>
              <a:gd name="T30" fmla="*/ 34 w 48"/>
              <a:gd name="T31" fmla="*/ 7 h 41"/>
              <a:gd name="T32" fmla="*/ 38 w 48"/>
              <a:gd name="T33" fmla="*/ 7 h 41"/>
              <a:gd name="T34" fmla="*/ 38 w 48"/>
              <a:gd name="T35" fmla="*/ 41 h 41"/>
              <a:gd name="T36" fmla="*/ 34 w 48"/>
              <a:gd name="T37" fmla="*/ 21 h 41"/>
              <a:gd name="T38" fmla="*/ 33 w 48"/>
              <a:gd name="T39" fmla="*/ 20 h 41"/>
              <a:gd name="T40" fmla="*/ 27 w 48"/>
              <a:gd name="T41" fmla="*/ 20 h 41"/>
              <a:gd name="T42" fmla="*/ 27 w 48"/>
              <a:gd name="T43" fmla="*/ 14 h 41"/>
              <a:gd name="T44" fmla="*/ 26 w 48"/>
              <a:gd name="T45" fmla="*/ 14 h 41"/>
              <a:gd name="T46" fmla="*/ 21 w 48"/>
              <a:gd name="T47" fmla="*/ 14 h 41"/>
              <a:gd name="T48" fmla="*/ 20 w 48"/>
              <a:gd name="T49" fmla="*/ 14 h 41"/>
              <a:gd name="T50" fmla="*/ 20 w 48"/>
              <a:gd name="T51" fmla="*/ 20 h 41"/>
              <a:gd name="T52" fmla="*/ 14 w 48"/>
              <a:gd name="T53" fmla="*/ 20 h 41"/>
              <a:gd name="T54" fmla="*/ 13 w 48"/>
              <a:gd name="T55" fmla="*/ 21 h 41"/>
              <a:gd name="T56" fmla="*/ 13 w 48"/>
              <a:gd name="T57" fmla="*/ 26 h 41"/>
              <a:gd name="T58" fmla="*/ 14 w 48"/>
              <a:gd name="T59" fmla="*/ 27 h 41"/>
              <a:gd name="T60" fmla="*/ 20 w 48"/>
              <a:gd name="T61" fmla="*/ 27 h 41"/>
              <a:gd name="T62" fmla="*/ 20 w 48"/>
              <a:gd name="T63" fmla="*/ 33 h 41"/>
              <a:gd name="T64" fmla="*/ 21 w 48"/>
              <a:gd name="T65" fmla="*/ 34 h 41"/>
              <a:gd name="T66" fmla="*/ 26 w 48"/>
              <a:gd name="T67" fmla="*/ 34 h 41"/>
              <a:gd name="T68" fmla="*/ 27 w 48"/>
              <a:gd name="T69" fmla="*/ 33 h 41"/>
              <a:gd name="T70" fmla="*/ 27 w 48"/>
              <a:gd name="T71" fmla="*/ 27 h 41"/>
              <a:gd name="T72" fmla="*/ 33 w 48"/>
              <a:gd name="T73" fmla="*/ 27 h 41"/>
              <a:gd name="T74" fmla="*/ 34 w 48"/>
              <a:gd name="T75" fmla="*/ 26 h 41"/>
              <a:gd name="T76" fmla="*/ 34 w 48"/>
              <a:gd name="T77" fmla="*/ 21 h 41"/>
              <a:gd name="T78" fmla="*/ 30 w 48"/>
              <a:gd name="T79" fmla="*/ 7 h 41"/>
              <a:gd name="T80" fmla="*/ 30 w 48"/>
              <a:gd name="T81" fmla="*/ 3 h 41"/>
              <a:gd name="T82" fmla="*/ 17 w 48"/>
              <a:gd name="T83" fmla="*/ 3 h 41"/>
              <a:gd name="T84" fmla="*/ 17 w 48"/>
              <a:gd name="T85" fmla="*/ 7 h 41"/>
              <a:gd name="T86" fmla="*/ 30 w 48"/>
              <a:gd name="T87" fmla="*/ 7 h 41"/>
              <a:gd name="T88" fmla="*/ 48 w 48"/>
              <a:gd name="T89" fmla="*/ 35 h 41"/>
              <a:gd name="T90" fmla="*/ 42 w 48"/>
              <a:gd name="T91" fmla="*/ 41 h 41"/>
              <a:gd name="T92" fmla="*/ 41 w 48"/>
              <a:gd name="T93" fmla="*/ 41 h 41"/>
              <a:gd name="T94" fmla="*/ 41 w 48"/>
              <a:gd name="T95" fmla="*/ 7 h 41"/>
              <a:gd name="T96" fmla="*/ 42 w 48"/>
              <a:gd name="T97" fmla="*/ 7 h 41"/>
              <a:gd name="T98" fmla="*/ 48 w 48"/>
              <a:gd name="T99" fmla="*/ 13 h 41"/>
              <a:gd name="T100" fmla="*/ 48 w 48"/>
              <a:gd name="T101" fmla="*/ 3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41"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2" y="41"/>
                  <a:pt x="0" y="38"/>
                  <a:pt x="0" y="3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9"/>
                  <a:pt x="2" y="7"/>
                  <a:pt x="6" y="7"/>
                </a:cubicBezTo>
                <a:cubicBezTo>
                  <a:pt x="6" y="7"/>
                  <a:pt x="6" y="7"/>
                  <a:pt x="6" y="7"/>
                </a:cubicBezTo>
                <a:lnTo>
                  <a:pt x="6" y="41"/>
                </a:lnTo>
                <a:close/>
                <a:moveTo>
                  <a:pt x="38" y="41"/>
                </a:moveTo>
                <a:cubicBezTo>
                  <a:pt x="9" y="41"/>
                  <a:pt x="9" y="41"/>
                  <a:pt x="9" y="41"/>
                </a:cubicBezTo>
                <a:cubicBezTo>
                  <a:pt x="9" y="7"/>
                  <a:pt x="9" y="7"/>
                  <a:pt x="9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4" y="0"/>
                  <a:pt x="16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3" y="0"/>
                  <a:pt x="34" y="1"/>
                  <a:pt x="34" y="2"/>
                </a:cubicBezTo>
                <a:cubicBezTo>
                  <a:pt x="34" y="7"/>
                  <a:pt x="34" y="7"/>
                  <a:pt x="34" y="7"/>
                </a:cubicBezTo>
                <a:cubicBezTo>
                  <a:pt x="38" y="7"/>
                  <a:pt x="38" y="7"/>
                  <a:pt x="38" y="7"/>
                </a:cubicBezTo>
                <a:lnTo>
                  <a:pt x="38" y="41"/>
                </a:lnTo>
                <a:close/>
                <a:moveTo>
                  <a:pt x="34" y="21"/>
                </a:moveTo>
                <a:cubicBezTo>
                  <a:pt x="34" y="21"/>
                  <a:pt x="33" y="20"/>
                  <a:pt x="33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6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20"/>
                  <a:pt x="20" y="20"/>
                  <a:pt x="20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3" y="21"/>
                  <a:pt x="13" y="21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7"/>
                  <a:pt x="14" y="27"/>
                  <a:pt x="14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4"/>
                  <a:pt x="20" y="34"/>
                  <a:pt x="21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7" y="34"/>
                  <a:pt x="27" y="34"/>
                  <a:pt x="27" y="33"/>
                </a:cubicBezTo>
                <a:cubicBezTo>
                  <a:pt x="27" y="27"/>
                  <a:pt x="27" y="27"/>
                  <a:pt x="27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4" y="27"/>
                  <a:pt x="34" y="26"/>
                </a:cubicBezTo>
                <a:lnTo>
                  <a:pt x="34" y="21"/>
                </a:lnTo>
                <a:close/>
                <a:moveTo>
                  <a:pt x="30" y="7"/>
                </a:moveTo>
                <a:cubicBezTo>
                  <a:pt x="30" y="3"/>
                  <a:pt x="30" y="3"/>
                  <a:pt x="30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7"/>
                  <a:pt x="17" y="7"/>
                  <a:pt x="17" y="7"/>
                </a:cubicBezTo>
                <a:lnTo>
                  <a:pt x="30" y="7"/>
                </a:lnTo>
                <a:close/>
                <a:moveTo>
                  <a:pt x="48" y="35"/>
                </a:moveTo>
                <a:cubicBezTo>
                  <a:pt x="48" y="38"/>
                  <a:pt x="45" y="41"/>
                  <a:pt x="42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5" y="7"/>
                  <a:pt x="48" y="9"/>
                  <a:pt x="48" y="13"/>
                </a:cubicBezTo>
                <a:lnTo>
                  <a:pt x="48" y="35"/>
                </a:lnTo>
                <a:close/>
              </a:path>
            </a:pathLst>
          </a:custGeom>
          <a:solidFill>
            <a:srgbClr val="34409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" name="Freeform 62">
            <a:extLst>
              <a:ext uri="{FF2B5EF4-FFF2-40B4-BE49-F238E27FC236}">
                <a16:creationId xmlns:a16="http://schemas.microsoft.com/office/drawing/2014/main" id="{95B70897-5571-4654-9C77-290E04CEC88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86238" y="2045580"/>
            <a:ext cx="351228" cy="349426"/>
          </a:xfrm>
          <a:custGeom>
            <a:avLst/>
            <a:gdLst>
              <a:gd name="T0" fmla="*/ 48 w 48"/>
              <a:gd name="T1" fmla="*/ 21 h 41"/>
              <a:gd name="T2" fmla="*/ 0 w 48"/>
              <a:gd name="T3" fmla="*/ 21 h 41"/>
              <a:gd name="T4" fmla="*/ 0 w 48"/>
              <a:gd name="T5" fmla="*/ 11 h 41"/>
              <a:gd name="T6" fmla="*/ 5 w 48"/>
              <a:gd name="T7" fmla="*/ 7 h 41"/>
              <a:gd name="T8" fmla="*/ 14 w 48"/>
              <a:gd name="T9" fmla="*/ 7 h 41"/>
              <a:gd name="T10" fmla="*/ 14 w 48"/>
              <a:gd name="T11" fmla="*/ 2 h 41"/>
              <a:gd name="T12" fmla="*/ 17 w 48"/>
              <a:gd name="T13" fmla="*/ 0 h 41"/>
              <a:gd name="T14" fmla="*/ 32 w 48"/>
              <a:gd name="T15" fmla="*/ 0 h 41"/>
              <a:gd name="T16" fmla="*/ 35 w 48"/>
              <a:gd name="T17" fmla="*/ 2 h 41"/>
              <a:gd name="T18" fmla="*/ 35 w 48"/>
              <a:gd name="T19" fmla="*/ 7 h 41"/>
              <a:gd name="T20" fmla="*/ 44 w 48"/>
              <a:gd name="T21" fmla="*/ 7 h 41"/>
              <a:gd name="T22" fmla="*/ 48 w 48"/>
              <a:gd name="T23" fmla="*/ 11 h 41"/>
              <a:gd name="T24" fmla="*/ 48 w 48"/>
              <a:gd name="T25" fmla="*/ 21 h 41"/>
              <a:gd name="T26" fmla="*/ 48 w 48"/>
              <a:gd name="T27" fmla="*/ 37 h 41"/>
              <a:gd name="T28" fmla="*/ 44 w 48"/>
              <a:gd name="T29" fmla="*/ 41 h 41"/>
              <a:gd name="T30" fmla="*/ 5 w 48"/>
              <a:gd name="T31" fmla="*/ 41 h 41"/>
              <a:gd name="T32" fmla="*/ 0 w 48"/>
              <a:gd name="T33" fmla="*/ 37 h 41"/>
              <a:gd name="T34" fmla="*/ 0 w 48"/>
              <a:gd name="T35" fmla="*/ 24 h 41"/>
              <a:gd name="T36" fmla="*/ 18 w 48"/>
              <a:gd name="T37" fmla="*/ 24 h 41"/>
              <a:gd name="T38" fmla="*/ 18 w 48"/>
              <a:gd name="T39" fmla="*/ 28 h 41"/>
              <a:gd name="T40" fmla="*/ 20 w 48"/>
              <a:gd name="T41" fmla="*/ 30 h 41"/>
              <a:gd name="T42" fmla="*/ 29 w 48"/>
              <a:gd name="T43" fmla="*/ 30 h 41"/>
              <a:gd name="T44" fmla="*/ 30 w 48"/>
              <a:gd name="T45" fmla="*/ 28 h 41"/>
              <a:gd name="T46" fmla="*/ 30 w 48"/>
              <a:gd name="T47" fmla="*/ 24 h 41"/>
              <a:gd name="T48" fmla="*/ 48 w 48"/>
              <a:gd name="T49" fmla="*/ 24 h 41"/>
              <a:gd name="T50" fmla="*/ 48 w 48"/>
              <a:gd name="T51" fmla="*/ 37 h 41"/>
              <a:gd name="T52" fmla="*/ 31 w 48"/>
              <a:gd name="T53" fmla="*/ 7 h 41"/>
              <a:gd name="T54" fmla="*/ 31 w 48"/>
              <a:gd name="T55" fmla="*/ 3 h 41"/>
              <a:gd name="T56" fmla="*/ 17 w 48"/>
              <a:gd name="T57" fmla="*/ 3 h 41"/>
              <a:gd name="T58" fmla="*/ 17 w 48"/>
              <a:gd name="T59" fmla="*/ 7 h 41"/>
              <a:gd name="T60" fmla="*/ 31 w 48"/>
              <a:gd name="T61" fmla="*/ 7 h 41"/>
              <a:gd name="T62" fmla="*/ 28 w 48"/>
              <a:gd name="T63" fmla="*/ 27 h 41"/>
              <a:gd name="T64" fmla="*/ 21 w 48"/>
              <a:gd name="T65" fmla="*/ 27 h 41"/>
              <a:gd name="T66" fmla="*/ 21 w 48"/>
              <a:gd name="T67" fmla="*/ 24 h 41"/>
              <a:gd name="T68" fmla="*/ 28 w 48"/>
              <a:gd name="T69" fmla="*/ 24 h 41"/>
              <a:gd name="T70" fmla="*/ 28 w 48"/>
              <a:gd name="T71" fmla="*/ 27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8" h="41">
                <a:moveTo>
                  <a:pt x="48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"/>
                  <a:pt x="2" y="7"/>
                  <a:pt x="5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5" y="0"/>
                  <a:pt x="17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3" y="0"/>
                  <a:pt x="35" y="1"/>
                  <a:pt x="35" y="2"/>
                </a:cubicBezTo>
                <a:cubicBezTo>
                  <a:pt x="35" y="7"/>
                  <a:pt x="35" y="7"/>
                  <a:pt x="35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6" y="7"/>
                  <a:pt x="48" y="9"/>
                  <a:pt x="48" y="11"/>
                </a:cubicBezTo>
                <a:lnTo>
                  <a:pt x="48" y="21"/>
                </a:lnTo>
                <a:close/>
                <a:moveTo>
                  <a:pt x="48" y="37"/>
                </a:moveTo>
                <a:cubicBezTo>
                  <a:pt x="48" y="39"/>
                  <a:pt x="46" y="41"/>
                  <a:pt x="44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2" y="41"/>
                  <a:pt x="0" y="39"/>
                  <a:pt x="0" y="37"/>
                </a:cubicBezTo>
                <a:cubicBezTo>
                  <a:pt x="0" y="24"/>
                  <a:pt x="0" y="24"/>
                  <a:pt x="0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9"/>
                  <a:pt x="19" y="30"/>
                  <a:pt x="20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30" y="30"/>
                  <a:pt x="30" y="29"/>
                  <a:pt x="30" y="28"/>
                </a:cubicBezTo>
                <a:cubicBezTo>
                  <a:pt x="30" y="24"/>
                  <a:pt x="30" y="24"/>
                  <a:pt x="30" y="24"/>
                </a:cubicBezTo>
                <a:cubicBezTo>
                  <a:pt x="48" y="24"/>
                  <a:pt x="48" y="24"/>
                  <a:pt x="48" y="24"/>
                </a:cubicBezTo>
                <a:lnTo>
                  <a:pt x="48" y="37"/>
                </a:lnTo>
                <a:close/>
                <a:moveTo>
                  <a:pt x="31" y="7"/>
                </a:moveTo>
                <a:cubicBezTo>
                  <a:pt x="31" y="3"/>
                  <a:pt x="31" y="3"/>
                  <a:pt x="31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7"/>
                  <a:pt x="17" y="7"/>
                  <a:pt x="17" y="7"/>
                </a:cubicBezTo>
                <a:lnTo>
                  <a:pt x="31" y="7"/>
                </a:lnTo>
                <a:close/>
                <a:moveTo>
                  <a:pt x="28" y="27"/>
                </a:moveTo>
                <a:cubicBezTo>
                  <a:pt x="21" y="27"/>
                  <a:pt x="21" y="27"/>
                  <a:pt x="21" y="27"/>
                </a:cubicBezTo>
                <a:cubicBezTo>
                  <a:pt x="21" y="24"/>
                  <a:pt x="21" y="24"/>
                  <a:pt x="21" y="24"/>
                </a:cubicBezTo>
                <a:cubicBezTo>
                  <a:pt x="28" y="24"/>
                  <a:pt x="28" y="24"/>
                  <a:pt x="28" y="24"/>
                </a:cubicBezTo>
                <a:lnTo>
                  <a:pt x="28" y="27"/>
                </a:lnTo>
                <a:close/>
              </a:path>
            </a:pathLst>
          </a:custGeom>
          <a:solidFill>
            <a:srgbClr val="E573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" name="Freeform 414">
            <a:extLst>
              <a:ext uri="{FF2B5EF4-FFF2-40B4-BE49-F238E27FC236}">
                <a16:creationId xmlns:a16="http://schemas.microsoft.com/office/drawing/2014/main" id="{3A148F08-989D-4712-B4D9-C0AC0B140B7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48179" y="1965954"/>
            <a:ext cx="327063" cy="426364"/>
          </a:xfrm>
          <a:custGeom>
            <a:avLst/>
            <a:gdLst>
              <a:gd name="T0" fmla="*/ 34 w 37"/>
              <a:gd name="T1" fmla="*/ 20 h 41"/>
              <a:gd name="T2" fmla="*/ 34 w 37"/>
              <a:gd name="T3" fmla="*/ 31 h 41"/>
              <a:gd name="T4" fmla="*/ 22 w 37"/>
              <a:gd name="T5" fmla="*/ 41 h 41"/>
              <a:gd name="T6" fmla="*/ 10 w 37"/>
              <a:gd name="T7" fmla="*/ 31 h 41"/>
              <a:gd name="T8" fmla="*/ 10 w 37"/>
              <a:gd name="T9" fmla="*/ 27 h 41"/>
              <a:gd name="T10" fmla="*/ 0 w 37"/>
              <a:gd name="T11" fmla="*/ 17 h 41"/>
              <a:gd name="T12" fmla="*/ 0 w 37"/>
              <a:gd name="T13" fmla="*/ 3 h 41"/>
              <a:gd name="T14" fmla="*/ 1 w 37"/>
              <a:gd name="T15" fmla="*/ 2 h 41"/>
              <a:gd name="T16" fmla="*/ 2 w 37"/>
              <a:gd name="T17" fmla="*/ 2 h 41"/>
              <a:gd name="T18" fmla="*/ 5 w 37"/>
              <a:gd name="T19" fmla="*/ 0 h 41"/>
              <a:gd name="T20" fmla="*/ 8 w 37"/>
              <a:gd name="T21" fmla="*/ 3 h 41"/>
              <a:gd name="T22" fmla="*/ 5 w 37"/>
              <a:gd name="T23" fmla="*/ 7 h 41"/>
              <a:gd name="T24" fmla="*/ 3 w 37"/>
              <a:gd name="T25" fmla="*/ 6 h 41"/>
              <a:gd name="T26" fmla="*/ 3 w 37"/>
              <a:gd name="T27" fmla="*/ 17 h 41"/>
              <a:gd name="T28" fmla="*/ 12 w 37"/>
              <a:gd name="T29" fmla="*/ 24 h 41"/>
              <a:gd name="T30" fmla="*/ 20 w 37"/>
              <a:gd name="T31" fmla="*/ 17 h 41"/>
              <a:gd name="T32" fmla="*/ 20 w 37"/>
              <a:gd name="T33" fmla="*/ 6 h 41"/>
              <a:gd name="T34" fmla="*/ 18 w 37"/>
              <a:gd name="T35" fmla="*/ 7 h 41"/>
              <a:gd name="T36" fmla="*/ 15 w 37"/>
              <a:gd name="T37" fmla="*/ 3 h 41"/>
              <a:gd name="T38" fmla="*/ 18 w 37"/>
              <a:gd name="T39" fmla="*/ 0 h 41"/>
              <a:gd name="T40" fmla="*/ 21 w 37"/>
              <a:gd name="T41" fmla="*/ 2 h 41"/>
              <a:gd name="T42" fmla="*/ 22 w 37"/>
              <a:gd name="T43" fmla="*/ 2 h 41"/>
              <a:gd name="T44" fmla="*/ 24 w 37"/>
              <a:gd name="T45" fmla="*/ 3 h 41"/>
              <a:gd name="T46" fmla="*/ 24 w 37"/>
              <a:gd name="T47" fmla="*/ 17 h 41"/>
              <a:gd name="T48" fmla="*/ 13 w 37"/>
              <a:gd name="T49" fmla="*/ 27 h 41"/>
              <a:gd name="T50" fmla="*/ 13 w 37"/>
              <a:gd name="T51" fmla="*/ 31 h 41"/>
              <a:gd name="T52" fmla="*/ 22 w 37"/>
              <a:gd name="T53" fmla="*/ 38 h 41"/>
              <a:gd name="T54" fmla="*/ 30 w 37"/>
              <a:gd name="T55" fmla="*/ 31 h 41"/>
              <a:gd name="T56" fmla="*/ 30 w 37"/>
              <a:gd name="T57" fmla="*/ 20 h 41"/>
              <a:gd name="T58" fmla="*/ 27 w 37"/>
              <a:gd name="T59" fmla="*/ 15 h 41"/>
              <a:gd name="T60" fmla="*/ 32 w 37"/>
              <a:gd name="T61" fmla="*/ 10 h 41"/>
              <a:gd name="T62" fmla="*/ 37 w 37"/>
              <a:gd name="T63" fmla="*/ 15 h 41"/>
              <a:gd name="T64" fmla="*/ 34 w 37"/>
              <a:gd name="T65" fmla="*/ 20 h 41"/>
              <a:gd name="T66" fmla="*/ 32 w 37"/>
              <a:gd name="T67" fmla="*/ 14 h 41"/>
              <a:gd name="T68" fmla="*/ 30 w 37"/>
              <a:gd name="T69" fmla="*/ 15 h 41"/>
              <a:gd name="T70" fmla="*/ 32 w 37"/>
              <a:gd name="T71" fmla="*/ 17 h 41"/>
              <a:gd name="T72" fmla="*/ 34 w 37"/>
              <a:gd name="T73" fmla="*/ 15 h 41"/>
              <a:gd name="T74" fmla="*/ 32 w 37"/>
              <a:gd name="T75" fmla="*/ 14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" h="41">
                <a:moveTo>
                  <a:pt x="34" y="20"/>
                </a:moveTo>
                <a:cubicBezTo>
                  <a:pt x="34" y="31"/>
                  <a:pt x="34" y="31"/>
                  <a:pt x="34" y="31"/>
                </a:cubicBezTo>
                <a:cubicBezTo>
                  <a:pt x="34" y="36"/>
                  <a:pt x="28" y="41"/>
                  <a:pt x="22" y="41"/>
                </a:cubicBezTo>
                <a:cubicBezTo>
                  <a:pt x="15" y="41"/>
                  <a:pt x="10" y="36"/>
                  <a:pt x="10" y="31"/>
                </a:cubicBezTo>
                <a:cubicBezTo>
                  <a:pt x="10" y="27"/>
                  <a:pt x="10" y="27"/>
                  <a:pt x="10" y="27"/>
                </a:cubicBezTo>
                <a:cubicBezTo>
                  <a:pt x="4" y="26"/>
                  <a:pt x="0" y="22"/>
                  <a:pt x="0" y="1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2" y="1"/>
                  <a:pt x="3" y="0"/>
                  <a:pt x="5" y="0"/>
                </a:cubicBezTo>
                <a:cubicBezTo>
                  <a:pt x="7" y="0"/>
                  <a:pt x="8" y="1"/>
                  <a:pt x="8" y="3"/>
                </a:cubicBezTo>
                <a:cubicBezTo>
                  <a:pt x="8" y="5"/>
                  <a:pt x="7" y="7"/>
                  <a:pt x="5" y="7"/>
                </a:cubicBezTo>
                <a:cubicBezTo>
                  <a:pt x="4" y="7"/>
                  <a:pt x="4" y="7"/>
                  <a:pt x="3" y="6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1"/>
                  <a:pt x="7" y="24"/>
                  <a:pt x="12" y="24"/>
                </a:cubicBezTo>
                <a:cubicBezTo>
                  <a:pt x="16" y="24"/>
                  <a:pt x="20" y="21"/>
                  <a:pt x="20" y="1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19" y="7"/>
                  <a:pt x="18" y="7"/>
                </a:cubicBezTo>
                <a:cubicBezTo>
                  <a:pt x="17" y="7"/>
                  <a:pt x="15" y="5"/>
                  <a:pt x="15" y="3"/>
                </a:cubicBezTo>
                <a:cubicBezTo>
                  <a:pt x="15" y="1"/>
                  <a:pt x="17" y="0"/>
                  <a:pt x="18" y="0"/>
                </a:cubicBezTo>
                <a:cubicBezTo>
                  <a:pt x="20" y="0"/>
                  <a:pt x="21" y="1"/>
                  <a:pt x="21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3" y="2"/>
                  <a:pt x="24" y="2"/>
                  <a:pt x="24" y="3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22"/>
                  <a:pt x="19" y="26"/>
                  <a:pt x="13" y="27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35"/>
                  <a:pt x="17" y="38"/>
                  <a:pt x="22" y="38"/>
                </a:cubicBezTo>
                <a:cubicBezTo>
                  <a:pt x="27" y="38"/>
                  <a:pt x="30" y="35"/>
                  <a:pt x="30" y="31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9"/>
                  <a:pt x="27" y="18"/>
                  <a:pt x="27" y="15"/>
                </a:cubicBezTo>
                <a:cubicBezTo>
                  <a:pt x="27" y="12"/>
                  <a:pt x="29" y="10"/>
                  <a:pt x="32" y="10"/>
                </a:cubicBezTo>
                <a:cubicBezTo>
                  <a:pt x="35" y="10"/>
                  <a:pt x="37" y="12"/>
                  <a:pt x="37" y="15"/>
                </a:cubicBezTo>
                <a:cubicBezTo>
                  <a:pt x="37" y="18"/>
                  <a:pt x="36" y="19"/>
                  <a:pt x="34" y="20"/>
                </a:cubicBezTo>
                <a:close/>
                <a:moveTo>
                  <a:pt x="32" y="14"/>
                </a:moveTo>
                <a:cubicBezTo>
                  <a:pt x="31" y="14"/>
                  <a:pt x="30" y="14"/>
                  <a:pt x="30" y="15"/>
                </a:cubicBezTo>
                <a:cubicBezTo>
                  <a:pt x="30" y="16"/>
                  <a:pt x="31" y="17"/>
                  <a:pt x="32" y="17"/>
                </a:cubicBezTo>
                <a:cubicBezTo>
                  <a:pt x="33" y="17"/>
                  <a:pt x="34" y="16"/>
                  <a:pt x="34" y="15"/>
                </a:cubicBezTo>
                <a:cubicBezTo>
                  <a:pt x="34" y="14"/>
                  <a:pt x="33" y="14"/>
                  <a:pt x="32" y="14"/>
                </a:cubicBezTo>
                <a:close/>
              </a:path>
            </a:pathLst>
          </a:custGeom>
          <a:solidFill>
            <a:srgbClr val="E573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33" name="Picture 2" descr="Afbeeldingsresultaat voor ggz icoon">
            <a:extLst>
              <a:ext uri="{FF2B5EF4-FFF2-40B4-BE49-F238E27FC236}">
                <a16:creationId xmlns:a16="http://schemas.microsoft.com/office/drawing/2014/main" id="{04438B6F-C8A4-4056-90AB-1CBCF7E1A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011" r="36103">
                        <a14:foregroundMark x1="9388" y1="81000" x2="9388" y2="81000"/>
                        <a14:foregroundMark x1="20000" y1="25000" x2="20000" y2="25000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886"/>
          <a:stretch/>
        </p:blipFill>
        <p:spPr bwMode="auto">
          <a:xfrm>
            <a:off x="3610614" y="1987847"/>
            <a:ext cx="407943" cy="43364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Freeform 150">
            <a:extLst>
              <a:ext uri="{FF2B5EF4-FFF2-40B4-BE49-F238E27FC236}">
                <a16:creationId xmlns:a16="http://schemas.microsoft.com/office/drawing/2014/main" id="{D611900F-E9D2-4C20-940D-954BE2AAA71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791935" y="1733488"/>
            <a:ext cx="262245" cy="381202"/>
          </a:xfrm>
          <a:custGeom>
            <a:avLst/>
            <a:gdLst>
              <a:gd name="T0" fmla="*/ 32 w 35"/>
              <a:gd name="T1" fmla="*/ 30 h 47"/>
              <a:gd name="T2" fmla="*/ 30 w 35"/>
              <a:gd name="T3" fmla="*/ 29 h 47"/>
              <a:gd name="T4" fmla="*/ 24 w 35"/>
              <a:gd name="T5" fmla="*/ 19 h 47"/>
              <a:gd name="T6" fmla="*/ 23 w 35"/>
              <a:gd name="T7" fmla="*/ 19 h 47"/>
              <a:gd name="T8" fmla="*/ 23 w 35"/>
              <a:gd name="T9" fmla="*/ 23 h 47"/>
              <a:gd name="T10" fmla="*/ 29 w 35"/>
              <a:gd name="T11" fmla="*/ 34 h 47"/>
              <a:gd name="T12" fmla="*/ 30 w 35"/>
              <a:gd name="T13" fmla="*/ 35 h 47"/>
              <a:gd name="T14" fmla="*/ 28 w 35"/>
              <a:gd name="T15" fmla="*/ 37 h 47"/>
              <a:gd name="T16" fmla="*/ 23 w 35"/>
              <a:gd name="T17" fmla="*/ 37 h 47"/>
              <a:gd name="T18" fmla="*/ 23 w 35"/>
              <a:gd name="T19" fmla="*/ 44 h 47"/>
              <a:gd name="T20" fmla="*/ 20 w 35"/>
              <a:gd name="T21" fmla="*/ 47 h 47"/>
              <a:gd name="T22" fmla="*/ 15 w 35"/>
              <a:gd name="T23" fmla="*/ 47 h 47"/>
              <a:gd name="T24" fmla="*/ 12 w 35"/>
              <a:gd name="T25" fmla="*/ 44 h 47"/>
              <a:gd name="T26" fmla="*/ 12 w 35"/>
              <a:gd name="T27" fmla="*/ 37 h 47"/>
              <a:gd name="T28" fmla="*/ 7 w 35"/>
              <a:gd name="T29" fmla="*/ 37 h 47"/>
              <a:gd name="T30" fmla="*/ 6 w 35"/>
              <a:gd name="T31" fmla="*/ 35 h 47"/>
              <a:gd name="T32" fmla="*/ 6 w 35"/>
              <a:gd name="T33" fmla="*/ 34 h 47"/>
              <a:gd name="T34" fmla="*/ 12 w 35"/>
              <a:gd name="T35" fmla="*/ 23 h 47"/>
              <a:gd name="T36" fmla="*/ 12 w 35"/>
              <a:gd name="T37" fmla="*/ 19 h 47"/>
              <a:gd name="T38" fmla="*/ 11 w 35"/>
              <a:gd name="T39" fmla="*/ 19 h 47"/>
              <a:gd name="T40" fmla="*/ 5 w 35"/>
              <a:gd name="T41" fmla="*/ 29 h 47"/>
              <a:gd name="T42" fmla="*/ 3 w 35"/>
              <a:gd name="T43" fmla="*/ 30 h 47"/>
              <a:gd name="T44" fmla="*/ 0 w 35"/>
              <a:gd name="T45" fmla="*/ 27 h 47"/>
              <a:gd name="T46" fmla="*/ 1 w 35"/>
              <a:gd name="T47" fmla="*/ 26 h 47"/>
              <a:gd name="T48" fmla="*/ 8 w 35"/>
              <a:gd name="T49" fmla="*/ 15 h 47"/>
              <a:gd name="T50" fmla="*/ 12 w 35"/>
              <a:gd name="T51" fmla="*/ 13 h 47"/>
              <a:gd name="T52" fmla="*/ 23 w 35"/>
              <a:gd name="T53" fmla="*/ 13 h 47"/>
              <a:gd name="T54" fmla="*/ 27 w 35"/>
              <a:gd name="T55" fmla="*/ 15 h 47"/>
              <a:gd name="T56" fmla="*/ 34 w 35"/>
              <a:gd name="T57" fmla="*/ 26 h 47"/>
              <a:gd name="T58" fmla="*/ 35 w 35"/>
              <a:gd name="T59" fmla="*/ 27 h 47"/>
              <a:gd name="T60" fmla="*/ 32 w 35"/>
              <a:gd name="T61" fmla="*/ 30 h 47"/>
              <a:gd name="T62" fmla="*/ 18 w 35"/>
              <a:gd name="T63" fmla="*/ 12 h 47"/>
              <a:gd name="T64" fmla="*/ 12 w 35"/>
              <a:gd name="T65" fmla="*/ 6 h 47"/>
              <a:gd name="T66" fmla="*/ 18 w 35"/>
              <a:gd name="T67" fmla="*/ 0 h 47"/>
              <a:gd name="T68" fmla="*/ 24 w 35"/>
              <a:gd name="T69" fmla="*/ 6 h 47"/>
              <a:gd name="T70" fmla="*/ 18 w 35"/>
              <a:gd name="T71" fmla="*/ 1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5" h="47">
                <a:moveTo>
                  <a:pt x="32" y="30"/>
                </a:moveTo>
                <a:cubicBezTo>
                  <a:pt x="31" y="30"/>
                  <a:pt x="31" y="29"/>
                  <a:pt x="30" y="29"/>
                </a:cubicBezTo>
                <a:cubicBezTo>
                  <a:pt x="24" y="19"/>
                  <a:pt x="24" y="19"/>
                  <a:pt x="24" y="19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23"/>
                  <a:pt x="23" y="23"/>
                  <a:pt x="23" y="23"/>
                </a:cubicBezTo>
                <a:cubicBezTo>
                  <a:pt x="29" y="34"/>
                  <a:pt x="29" y="34"/>
                  <a:pt x="29" y="34"/>
                </a:cubicBezTo>
                <a:cubicBezTo>
                  <a:pt x="30" y="34"/>
                  <a:pt x="30" y="35"/>
                  <a:pt x="30" y="35"/>
                </a:cubicBezTo>
                <a:cubicBezTo>
                  <a:pt x="30" y="36"/>
                  <a:pt x="29" y="37"/>
                  <a:pt x="28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44"/>
                  <a:pt x="23" y="44"/>
                  <a:pt x="23" y="44"/>
                </a:cubicBezTo>
                <a:cubicBezTo>
                  <a:pt x="23" y="46"/>
                  <a:pt x="21" y="47"/>
                  <a:pt x="20" y="47"/>
                </a:cubicBezTo>
                <a:cubicBezTo>
                  <a:pt x="15" y="47"/>
                  <a:pt x="15" y="47"/>
                  <a:pt x="15" y="47"/>
                </a:cubicBezTo>
                <a:cubicBezTo>
                  <a:pt x="14" y="47"/>
                  <a:pt x="12" y="46"/>
                  <a:pt x="12" y="44"/>
                </a:cubicBezTo>
                <a:cubicBezTo>
                  <a:pt x="12" y="37"/>
                  <a:pt x="12" y="37"/>
                  <a:pt x="12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7"/>
                  <a:pt x="6" y="36"/>
                  <a:pt x="6" y="35"/>
                </a:cubicBezTo>
                <a:cubicBezTo>
                  <a:pt x="6" y="35"/>
                  <a:pt x="6" y="34"/>
                  <a:pt x="6" y="34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29"/>
                  <a:pt x="4" y="30"/>
                  <a:pt x="3" y="30"/>
                </a:cubicBezTo>
                <a:cubicBezTo>
                  <a:pt x="2" y="30"/>
                  <a:pt x="0" y="29"/>
                  <a:pt x="0" y="27"/>
                </a:cubicBezTo>
                <a:cubicBezTo>
                  <a:pt x="0" y="27"/>
                  <a:pt x="1" y="26"/>
                  <a:pt x="1" y="26"/>
                </a:cubicBezTo>
                <a:cubicBezTo>
                  <a:pt x="8" y="15"/>
                  <a:pt x="8" y="15"/>
                  <a:pt x="8" y="15"/>
                </a:cubicBezTo>
                <a:cubicBezTo>
                  <a:pt x="9" y="14"/>
                  <a:pt x="10" y="13"/>
                  <a:pt x="12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5" y="13"/>
                  <a:pt x="26" y="14"/>
                  <a:pt x="27" y="15"/>
                </a:cubicBezTo>
                <a:cubicBezTo>
                  <a:pt x="34" y="26"/>
                  <a:pt x="34" y="26"/>
                  <a:pt x="34" y="26"/>
                </a:cubicBezTo>
                <a:cubicBezTo>
                  <a:pt x="35" y="26"/>
                  <a:pt x="35" y="27"/>
                  <a:pt x="35" y="27"/>
                </a:cubicBezTo>
                <a:cubicBezTo>
                  <a:pt x="35" y="29"/>
                  <a:pt x="34" y="30"/>
                  <a:pt x="32" y="30"/>
                </a:cubicBezTo>
                <a:close/>
                <a:moveTo>
                  <a:pt x="18" y="12"/>
                </a:moveTo>
                <a:cubicBezTo>
                  <a:pt x="14" y="12"/>
                  <a:pt x="12" y="9"/>
                  <a:pt x="12" y="6"/>
                </a:cubicBezTo>
                <a:cubicBezTo>
                  <a:pt x="12" y="2"/>
                  <a:pt x="14" y="0"/>
                  <a:pt x="18" y="0"/>
                </a:cubicBezTo>
                <a:cubicBezTo>
                  <a:pt x="21" y="0"/>
                  <a:pt x="24" y="2"/>
                  <a:pt x="24" y="6"/>
                </a:cubicBezTo>
                <a:cubicBezTo>
                  <a:pt x="24" y="9"/>
                  <a:pt x="21" y="12"/>
                  <a:pt x="18" y="12"/>
                </a:cubicBezTo>
                <a:close/>
              </a:path>
            </a:pathLst>
          </a:custGeom>
          <a:solidFill>
            <a:srgbClr val="34409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" name="Freeform 101">
            <a:extLst>
              <a:ext uri="{FF2B5EF4-FFF2-40B4-BE49-F238E27FC236}">
                <a16:creationId xmlns:a16="http://schemas.microsoft.com/office/drawing/2014/main" id="{0920C3C4-3D8A-4C35-ABAE-F76BFB53A93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064906" y="1781034"/>
            <a:ext cx="165863" cy="269697"/>
          </a:xfrm>
          <a:custGeom>
            <a:avLst/>
            <a:gdLst>
              <a:gd name="T0" fmla="*/ 23 w 32"/>
              <a:gd name="T1" fmla="*/ 18 h 43"/>
              <a:gd name="T2" fmla="*/ 23 w 32"/>
              <a:gd name="T3" fmla="*/ 40 h 43"/>
              <a:gd name="T4" fmla="*/ 20 w 32"/>
              <a:gd name="T5" fmla="*/ 43 h 43"/>
              <a:gd name="T6" fmla="*/ 17 w 32"/>
              <a:gd name="T7" fmla="*/ 40 h 43"/>
              <a:gd name="T8" fmla="*/ 17 w 32"/>
              <a:gd name="T9" fmla="*/ 30 h 43"/>
              <a:gd name="T10" fmla="*/ 15 w 32"/>
              <a:gd name="T11" fmla="*/ 30 h 43"/>
              <a:gd name="T12" fmla="*/ 15 w 32"/>
              <a:gd name="T13" fmla="*/ 40 h 43"/>
              <a:gd name="T14" fmla="*/ 12 w 32"/>
              <a:gd name="T15" fmla="*/ 43 h 43"/>
              <a:gd name="T16" fmla="*/ 9 w 32"/>
              <a:gd name="T17" fmla="*/ 40 h 43"/>
              <a:gd name="T18" fmla="*/ 9 w 32"/>
              <a:gd name="T19" fmla="*/ 18 h 43"/>
              <a:gd name="T20" fmla="*/ 1 w 32"/>
              <a:gd name="T21" fmla="*/ 10 h 43"/>
              <a:gd name="T22" fmla="*/ 1 w 32"/>
              <a:gd name="T23" fmla="*/ 7 h 43"/>
              <a:gd name="T24" fmla="*/ 5 w 32"/>
              <a:gd name="T25" fmla="*/ 7 h 43"/>
              <a:gd name="T26" fmla="*/ 11 w 32"/>
              <a:gd name="T27" fmla="*/ 13 h 43"/>
              <a:gd name="T28" fmla="*/ 21 w 32"/>
              <a:gd name="T29" fmla="*/ 13 h 43"/>
              <a:gd name="T30" fmla="*/ 27 w 32"/>
              <a:gd name="T31" fmla="*/ 7 h 43"/>
              <a:gd name="T32" fmla="*/ 31 w 32"/>
              <a:gd name="T33" fmla="*/ 7 h 43"/>
              <a:gd name="T34" fmla="*/ 31 w 32"/>
              <a:gd name="T35" fmla="*/ 10 h 43"/>
              <a:gd name="T36" fmla="*/ 23 w 32"/>
              <a:gd name="T37" fmla="*/ 18 h 43"/>
              <a:gd name="T38" fmla="*/ 16 w 32"/>
              <a:gd name="T39" fmla="*/ 12 h 43"/>
              <a:gd name="T40" fmla="*/ 10 w 32"/>
              <a:gd name="T41" fmla="*/ 6 h 43"/>
              <a:gd name="T42" fmla="*/ 16 w 32"/>
              <a:gd name="T43" fmla="*/ 0 h 43"/>
              <a:gd name="T44" fmla="*/ 22 w 32"/>
              <a:gd name="T45" fmla="*/ 6 h 43"/>
              <a:gd name="T46" fmla="*/ 16 w 32"/>
              <a:gd name="T47" fmla="*/ 1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2" h="43">
                <a:moveTo>
                  <a:pt x="23" y="18"/>
                </a:moveTo>
                <a:cubicBezTo>
                  <a:pt x="23" y="40"/>
                  <a:pt x="23" y="40"/>
                  <a:pt x="23" y="40"/>
                </a:cubicBezTo>
                <a:cubicBezTo>
                  <a:pt x="23" y="42"/>
                  <a:pt x="21" y="43"/>
                  <a:pt x="20" y="43"/>
                </a:cubicBezTo>
                <a:cubicBezTo>
                  <a:pt x="18" y="43"/>
                  <a:pt x="17" y="42"/>
                  <a:pt x="17" y="40"/>
                </a:cubicBezTo>
                <a:cubicBezTo>
                  <a:pt x="17" y="30"/>
                  <a:pt x="17" y="30"/>
                  <a:pt x="17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42"/>
                  <a:pt x="14" y="43"/>
                  <a:pt x="12" y="43"/>
                </a:cubicBezTo>
                <a:cubicBezTo>
                  <a:pt x="10" y="43"/>
                  <a:pt x="9" y="42"/>
                  <a:pt x="9" y="40"/>
                </a:cubicBezTo>
                <a:cubicBezTo>
                  <a:pt x="9" y="18"/>
                  <a:pt x="9" y="18"/>
                  <a:pt x="9" y="18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8"/>
                  <a:pt x="1" y="7"/>
                </a:cubicBezTo>
                <a:cubicBezTo>
                  <a:pt x="2" y="6"/>
                  <a:pt x="4" y="6"/>
                  <a:pt x="5" y="7"/>
                </a:cubicBezTo>
                <a:cubicBezTo>
                  <a:pt x="11" y="13"/>
                  <a:pt x="11" y="13"/>
                  <a:pt x="1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7" y="7"/>
                  <a:pt x="27" y="7"/>
                  <a:pt x="27" y="7"/>
                </a:cubicBezTo>
                <a:cubicBezTo>
                  <a:pt x="28" y="6"/>
                  <a:pt x="30" y="6"/>
                  <a:pt x="31" y="7"/>
                </a:cubicBezTo>
                <a:cubicBezTo>
                  <a:pt x="32" y="8"/>
                  <a:pt x="32" y="9"/>
                  <a:pt x="31" y="10"/>
                </a:cubicBezTo>
                <a:lnTo>
                  <a:pt x="23" y="18"/>
                </a:lnTo>
                <a:close/>
                <a:moveTo>
                  <a:pt x="16" y="12"/>
                </a:moveTo>
                <a:cubicBezTo>
                  <a:pt x="13" y="12"/>
                  <a:pt x="10" y="9"/>
                  <a:pt x="10" y="6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22" y="3"/>
                  <a:pt x="22" y="6"/>
                </a:cubicBezTo>
                <a:cubicBezTo>
                  <a:pt x="22" y="9"/>
                  <a:pt x="19" y="12"/>
                  <a:pt x="16" y="12"/>
                </a:cubicBezTo>
                <a:close/>
              </a:path>
            </a:pathLst>
          </a:custGeom>
          <a:solidFill>
            <a:srgbClr val="34409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" name="Freeform 287">
            <a:extLst>
              <a:ext uri="{FF2B5EF4-FFF2-40B4-BE49-F238E27FC236}">
                <a16:creationId xmlns:a16="http://schemas.microsoft.com/office/drawing/2014/main" id="{8F8CED87-21E6-4161-A104-FF5E9ADDC80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67436" y="1733489"/>
            <a:ext cx="219335" cy="381201"/>
          </a:xfrm>
          <a:custGeom>
            <a:avLst/>
            <a:gdLst>
              <a:gd name="T0" fmla="*/ 27 w 27"/>
              <a:gd name="T1" fmla="*/ 29 h 47"/>
              <a:gd name="T2" fmla="*/ 25 w 27"/>
              <a:gd name="T3" fmla="*/ 31 h 47"/>
              <a:gd name="T4" fmla="*/ 22 w 27"/>
              <a:gd name="T5" fmla="*/ 29 h 47"/>
              <a:gd name="T6" fmla="*/ 22 w 27"/>
              <a:gd name="T7" fmla="*/ 19 h 47"/>
              <a:gd name="T8" fmla="*/ 20 w 27"/>
              <a:gd name="T9" fmla="*/ 19 h 47"/>
              <a:gd name="T10" fmla="*/ 20 w 27"/>
              <a:gd name="T11" fmla="*/ 44 h 47"/>
              <a:gd name="T12" fmla="*/ 17 w 27"/>
              <a:gd name="T13" fmla="*/ 47 h 47"/>
              <a:gd name="T14" fmla="*/ 14 w 27"/>
              <a:gd name="T15" fmla="*/ 44 h 47"/>
              <a:gd name="T16" fmla="*/ 14 w 27"/>
              <a:gd name="T17" fmla="*/ 31 h 47"/>
              <a:gd name="T18" fmla="*/ 13 w 27"/>
              <a:gd name="T19" fmla="*/ 31 h 47"/>
              <a:gd name="T20" fmla="*/ 13 w 27"/>
              <a:gd name="T21" fmla="*/ 44 h 47"/>
              <a:gd name="T22" fmla="*/ 10 w 27"/>
              <a:gd name="T23" fmla="*/ 47 h 47"/>
              <a:gd name="T24" fmla="*/ 7 w 27"/>
              <a:gd name="T25" fmla="*/ 44 h 47"/>
              <a:gd name="T26" fmla="*/ 7 w 27"/>
              <a:gd name="T27" fmla="*/ 19 h 47"/>
              <a:gd name="T28" fmla="*/ 5 w 27"/>
              <a:gd name="T29" fmla="*/ 19 h 47"/>
              <a:gd name="T30" fmla="*/ 5 w 27"/>
              <a:gd name="T31" fmla="*/ 29 h 47"/>
              <a:gd name="T32" fmla="*/ 2 w 27"/>
              <a:gd name="T33" fmla="*/ 31 h 47"/>
              <a:gd name="T34" fmla="*/ 0 w 27"/>
              <a:gd name="T35" fmla="*/ 29 h 47"/>
              <a:gd name="T36" fmla="*/ 0 w 27"/>
              <a:gd name="T37" fmla="*/ 18 h 47"/>
              <a:gd name="T38" fmla="*/ 5 w 27"/>
              <a:gd name="T39" fmla="*/ 12 h 47"/>
              <a:gd name="T40" fmla="*/ 22 w 27"/>
              <a:gd name="T41" fmla="*/ 12 h 47"/>
              <a:gd name="T42" fmla="*/ 27 w 27"/>
              <a:gd name="T43" fmla="*/ 18 h 47"/>
              <a:gd name="T44" fmla="*/ 27 w 27"/>
              <a:gd name="T45" fmla="*/ 29 h 47"/>
              <a:gd name="T46" fmla="*/ 14 w 27"/>
              <a:gd name="T47" fmla="*/ 12 h 47"/>
              <a:gd name="T48" fmla="*/ 8 w 27"/>
              <a:gd name="T49" fmla="*/ 6 h 47"/>
              <a:gd name="T50" fmla="*/ 14 w 27"/>
              <a:gd name="T51" fmla="*/ 0 h 47"/>
              <a:gd name="T52" fmla="*/ 20 w 27"/>
              <a:gd name="T53" fmla="*/ 6 h 47"/>
              <a:gd name="T54" fmla="*/ 14 w 27"/>
              <a:gd name="T55" fmla="*/ 1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7" h="47">
                <a:moveTo>
                  <a:pt x="27" y="29"/>
                </a:moveTo>
                <a:cubicBezTo>
                  <a:pt x="27" y="30"/>
                  <a:pt x="26" y="31"/>
                  <a:pt x="25" y="31"/>
                </a:cubicBezTo>
                <a:cubicBezTo>
                  <a:pt x="23" y="31"/>
                  <a:pt x="22" y="30"/>
                  <a:pt x="22" y="29"/>
                </a:cubicBezTo>
                <a:cubicBezTo>
                  <a:pt x="22" y="19"/>
                  <a:pt x="22" y="19"/>
                  <a:pt x="22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5"/>
                  <a:pt x="19" y="47"/>
                  <a:pt x="17" y="47"/>
                </a:cubicBezTo>
                <a:cubicBezTo>
                  <a:pt x="16" y="47"/>
                  <a:pt x="14" y="45"/>
                  <a:pt x="14" y="44"/>
                </a:cubicBezTo>
                <a:cubicBezTo>
                  <a:pt x="14" y="31"/>
                  <a:pt x="14" y="31"/>
                  <a:pt x="14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5"/>
                  <a:pt x="11" y="47"/>
                  <a:pt x="10" y="47"/>
                </a:cubicBezTo>
                <a:cubicBezTo>
                  <a:pt x="8" y="47"/>
                  <a:pt x="7" y="45"/>
                  <a:pt x="7" y="44"/>
                </a:cubicBezTo>
                <a:cubicBezTo>
                  <a:pt x="7" y="19"/>
                  <a:pt x="7" y="19"/>
                  <a:pt x="7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4" y="31"/>
                  <a:pt x="2" y="31"/>
                </a:cubicBezTo>
                <a:cubicBezTo>
                  <a:pt x="1" y="31"/>
                  <a:pt x="0" y="30"/>
                  <a:pt x="0" y="2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5"/>
                  <a:pt x="2" y="12"/>
                  <a:pt x="5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5" y="12"/>
                  <a:pt x="27" y="15"/>
                  <a:pt x="27" y="18"/>
                </a:cubicBezTo>
                <a:lnTo>
                  <a:pt x="27" y="29"/>
                </a:lnTo>
                <a:close/>
                <a:moveTo>
                  <a:pt x="14" y="12"/>
                </a:moveTo>
                <a:cubicBezTo>
                  <a:pt x="10" y="12"/>
                  <a:pt x="8" y="9"/>
                  <a:pt x="8" y="6"/>
                </a:cubicBezTo>
                <a:cubicBezTo>
                  <a:pt x="8" y="2"/>
                  <a:pt x="10" y="0"/>
                  <a:pt x="14" y="0"/>
                </a:cubicBezTo>
                <a:cubicBezTo>
                  <a:pt x="17" y="0"/>
                  <a:pt x="20" y="2"/>
                  <a:pt x="20" y="6"/>
                </a:cubicBezTo>
                <a:cubicBezTo>
                  <a:pt x="20" y="9"/>
                  <a:pt x="17" y="12"/>
                  <a:pt x="14" y="12"/>
                </a:cubicBezTo>
                <a:close/>
              </a:path>
            </a:pathLst>
          </a:custGeom>
          <a:solidFill>
            <a:srgbClr val="34409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" name="Freeform 228">
            <a:extLst>
              <a:ext uri="{FF2B5EF4-FFF2-40B4-BE49-F238E27FC236}">
                <a16:creationId xmlns:a16="http://schemas.microsoft.com/office/drawing/2014/main" id="{3DAA39C8-9868-4EFD-BA78-3AE228B5EEC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55225" y="2163804"/>
            <a:ext cx="281766" cy="263720"/>
          </a:xfrm>
          <a:custGeom>
            <a:avLst/>
            <a:gdLst>
              <a:gd name="T0" fmla="*/ 9 w 52"/>
              <a:gd name="T1" fmla="*/ 28 h 48"/>
              <a:gd name="T2" fmla="*/ 5 w 52"/>
              <a:gd name="T3" fmla="*/ 28 h 48"/>
              <a:gd name="T4" fmla="*/ 0 w 52"/>
              <a:gd name="T5" fmla="*/ 24 h 48"/>
              <a:gd name="T6" fmla="*/ 3 w 52"/>
              <a:gd name="T7" fmla="*/ 14 h 48"/>
              <a:gd name="T8" fmla="*/ 10 w 52"/>
              <a:gd name="T9" fmla="*/ 16 h 48"/>
              <a:gd name="T10" fmla="*/ 14 w 52"/>
              <a:gd name="T11" fmla="*/ 16 h 48"/>
              <a:gd name="T12" fmla="*/ 14 w 52"/>
              <a:gd name="T13" fmla="*/ 18 h 48"/>
              <a:gd name="T14" fmla="*/ 16 w 52"/>
              <a:gd name="T15" fmla="*/ 24 h 48"/>
              <a:gd name="T16" fmla="*/ 9 w 52"/>
              <a:gd name="T17" fmla="*/ 28 h 48"/>
              <a:gd name="T18" fmla="*/ 10 w 52"/>
              <a:gd name="T19" fmla="*/ 14 h 48"/>
              <a:gd name="T20" fmla="*/ 4 w 52"/>
              <a:gd name="T21" fmla="*/ 7 h 48"/>
              <a:gd name="T22" fmla="*/ 10 w 52"/>
              <a:gd name="T23" fmla="*/ 0 h 48"/>
              <a:gd name="T24" fmla="*/ 17 w 52"/>
              <a:gd name="T25" fmla="*/ 7 h 48"/>
              <a:gd name="T26" fmla="*/ 10 w 52"/>
              <a:gd name="T27" fmla="*/ 14 h 48"/>
              <a:gd name="T28" fmla="*/ 38 w 52"/>
              <a:gd name="T29" fmla="*/ 48 h 48"/>
              <a:gd name="T30" fmla="*/ 14 w 52"/>
              <a:gd name="T31" fmla="*/ 48 h 48"/>
              <a:gd name="T32" fmla="*/ 7 w 52"/>
              <a:gd name="T33" fmla="*/ 42 h 48"/>
              <a:gd name="T34" fmla="*/ 16 w 52"/>
              <a:gd name="T35" fmla="*/ 26 h 48"/>
              <a:gd name="T36" fmla="*/ 26 w 52"/>
              <a:gd name="T37" fmla="*/ 30 h 48"/>
              <a:gd name="T38" fmla="*/ 35 w 52"/>
              <a:gd name="T39" fmla="*/ 26 h 48"/>
              <a:gd name="T40" fmla="*/ 45 w 52"/>
              <a:gd name="T41" fmla="*/ 42 h 48"/>
              <a:gd name="T42" fmla="*/ 38 w 52"/>
              <a:gd name="T43" fmla="*/ 48 h 48"/>
              <a:gd name="T44" fmla="*/ 26 w 52"/>
              <a:gd name="T45" fmla="*/ 28 h 48"/>
              <a:gd name="T46" fmla="*/ 16 w 52"/>
              <a:gd name="T47" fmla="*/ 18 h 48"/>
              <a:gd name="T48" fmla="*/ 26 w 52"/>
              <a:gd name="T49" fmla="*/ 7 h 48"/>
              <a:gd name="T50" fmla="*/ 36 w 52"/>
              <a:gd name="T51" fmla="*/ 18 h 48"/>
              <a:gd name="T52" fmla="*/ 26 w 52"/>
              <a:gd name="T53" fmla="*/ 28 h 48"/>
              <a:gd name="T54" fmla="*/ 41 w 52"/>
              <a:gd name="T55" fmla="*/ 14 h 48"/>
              <a:gd name="T56" fmla="*/ 34 w 52"/>
              <a:gd name="T57" fmla="*/ 7 h 48"/>
              <a:gd name="T58" fmla="*/ 41 w 52"/>
              <a:gd name="T59" fmla="*/ 0 h 48"/>
              <a:gd name="T60" fmla="*/ 48 w 52"/>
              <a:gd name="T61" fmla="*/ 7 h 48"/>
              <a:gd name="T62" fmla="*/ 41 w 52"/>
              <a:gd name="T63" fmla="*/ 14 h 48"/>
              <a:gd name="T64" fmla="*/ 46 w 52"/>
              <a:gd name="T65" fmla="*/ 28 h 48"/>
              <a:gd name="T66" fmla="*/ 43 w 52"/>
              <a:gd name="T67" fmla="*/ 28 h 48"/>
              <a:gd name="T68" fmla="*/ 36 w 52"/>
              <a:gd name="T69" fmla="*/ 24 h 48"/>
              <a:gd name="T70" fmla="*/ 38 w 52"/>
              <a:gd name="T71" fmla="*/ 18 h 48"/>
              <a:gd name="T72" fmla="*/ 38 w 52"/>
              <a:gd name="T73" fmla="*/ 16 h 48"/>
              <a:gd name="T74" fmla="*/ 41 w 52"/>
              <a:gd name="T75" fmla="*/ 16 h 48"/>
              <a:gd name="T76" fmla="*/ 48 w 52"/>
              <a:gd name="T77" fmla="*/ 14 h 48"/>
              <a:gd name="T78" fmla="*/ 52 w 52"/>
              <a:gd name="T79" fmla="*/ 24 h 48"/>
              <a:gd name="T80" fmla="*/ 46 w 52"/>
              <a:gd name="T81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2" h="48">
                <a:moveTo>
                  <a:pt x="9" y="28"/>
                </a:moveTo>
                <a:cubicBezTo>
                  <a:pt x="5" y="28"/>
                  <a:pt x="5" y="28"/>
                  <a:pt x="5" y="28"/>
                </a:cubicBezTo>
                <a:cubicBezTo>
                  <a:pt x="3" y="28"/>
                  <a:pt x="0" y="27"/>
                  <a:pt x="0" y="24"/>
                </a:cubicBezTo>
                <a:cubicBezTo>
                  <a:pt x="0" y="21"/>
                  <a:pt x="0" y="14"/>
                  <a:pt x="3" y="14"/>
                </a:cubicBezTo>
                <a:cubicBezTo>
                  <a:pt x="4" y="14"/>
                  <a:pt x="7" y="16"/>
                  <a:pt x="10" y="16"/>
                </a:cubicBezTo>
                <a:cubicBezTo>
                  <a:pt x="12" y="16"/>
                  <a:pt x="13" y="16"/>
                  <a:pt x="14" y="16"/>
                </a:cubicBezTo>
                <a:cubicBezTo>
                  <a:pt x="14" y="16"/>
                  <a:pt x="14" y="17"/>
                  <a:pt x="14" y="18"/>
                </a:cubicBezTo>
                <a:cubicBezTo>
                  <a:pt x="14" y="20"/>
                  <a:pt x="15" y="22"/>
                  <a:pt x="16" y="24"/>
                </a:cubicBezTo>
                <a:cubicBezTo>
                  <a:pt x="13" y="25"/>
                  <a:pt x="11" y="26"/>
                  <a:pt x="9" y="28"/>
                </a:cubicBezTo>
                <a:close/>
                <a:moveTo>
                  <a:pt x="10" y="14"/>
                </a:moveTo>
                <a:cubicBezTo>
                  <a:pt x="7" y="14"/>
                  <a:pt x="4" y="11"/>
                  <a:pt x="4" y="7"/>
                </a:cubicBezTo>
                <a:cubicBezTo>
                  <a:pt x="4" y="4"/>
                  <a:pt x="7" y="0"/>
                  <a:pt x="10" y="0"/>
                </a:cubicBezTo>
                <a:cubicBezTo>
                  <a:pt x="14" y="0"/>
                  <a:pt x="17" y="4"/>
                  <a:pt x="17" y="7"/>
                </a:cubicBezTo>
                <a:cubicBezTo>
                  <a:pt x="17" y="11"/>
                  <a:pt x="14" y="14"/>
                  <a:pt x="10" y="14"/>
                </a:cubicBezTo>
                <a:close/>
                <a:moveTo>
                  <a:pt x="38" y="48"/>
                </a:moveTo>
                <a:cubicBezTo>
                  <a:pt x="14" y="48"/>
                  <a:pt x="14" y="48"/>
                  <a:pt x="14" y="48"/>
                </a:cubicBezTo>
                <a:cubicBezTo>
                  <a:pt x="10" y="48"/>
                  <a:pt x="7" y="46"/>
                  <a:pt x="7" y="42"/>
                </a:cubicBezTo>
                <a:cubicBezTo>
                  <a:pt x="7" y="35"/>
                  <a:pt x="8" y="26"/>
                  <a:pt x="16" y="26"/>
                </a:cubicBezTo>
                <a:cubicBezTo>
                  <a:pt x="17" y="26"/>
                  <a:pt x="20" y="30"/>
                  <a:pt x="26" y="30"/>
                </a:cubicBezTo>
                <a:cubicBezTo>
                  <a:pt x="31" y="30"/>
                  <a:pt x="35" y="26"/>
                  <a:pt x="35" y="26"/>
                </a:cubicBezTo>
                <a:cubicBezTo>
                  <a:pt x="43" y="26"/>
                  <a:pt x="45" y="35"/>
                  <a:pt x="45" y="42"/>
                </a:cubicBezTo>
                <a:cubicBezTo>
                  <a:pt x="45" y="46"/>
                  <a:pt x="42" y="48"/>
                  <a:pt x="38" y="48"/>
                </a:cubicBezTo>
                <a:close/>
                <a:moveTo>
                  <a:pt x="26" y="28"/>
                </a:moveTo>
                <a:cubicBezTo>
                  <a:pt x="20" y="28"/>
                  <a:pt x="16" y="23"/>
                  <a:pt x="16" y="18"/>
                </a:cubicBezTo>
                <a:cubicBezTo>
                  <a:pt x="16" y="12"/>
                  <a:pt x="20" y="7"/>
                  <a:pt x="26" y="7"/>
                </a:cubicBezTo>
                <a:cubicBezTo>
                  <a:pt x="32" y="7"/>
                  <a:pt x="36" y="12"/>
                  <a:pt x="36" y="18"/>
                </a:cubicBezTo>
                <a:cubicBezTo>
                  <a:pt x="36" y="23"/>
                  <a:pt x="32" y="28"/>
                  <a:pt x="26" y="28"/>
                </a:cubicBezTo>
                <a:close/>
                <a:moveTo>
                  <a:pt x="41" y="14"/>
                </a:moveTo>
                <a:cubicBezTo>
                  <a:pt x="37" y="14"/>
                  <a:pt x="34" y="11"/>
                  <a:pt x="34" y="7"/>
                </a:cubicBezTo>
                <a:cubicBezTo>
                  <a:pt x="34" y="4"/>
                  <a:pt x="37" y="0"/>
                  <a:pt x="41" y="0"/>
                </a:cubicBezTo>
                <a:cubicBezTo>
                  <a:pt x="45" y="0"/>
                  <a:pt x="48" y="4"/>
                  <a:pt x="48" y="7"/>
                </a:cubicBezTo>
                <a:cubicBezTo>
                  <a:pt x="48" y="11"/>
                  <a:pt x="45" y="14"/>
                  <a:pt x="41" y="14"/>
                </a:cubicBezTo>
                <a:close/>
                <a:moveTo>
                  <a:pt x="46" y="28"/>
                </a:moveTo>
                <a:cubicBezTo>
                  <a:pt x="43" y="28"/>
                  <a:pt x="43" y="28"/>
                  <a:pt x="43" y="28"/>
                </a:cubicBezTo>
                <a:cubicBezTo>
                  <a:pt x="41" y="26"/>
                  <a:pt x="38" y="25"/>
                  <a:pt x="36" y="24"/>
                </a:cubicBezTo>
                <a:cubicBezTo>
                  <a:pt x="37" y="22"/>
                  <a:pt x="38" y="20"/>
                  <a:pt x="38" y="18"/>
                </a:cubicBezTo>
                <a:cubicBezTo>
                  <a:pt x="38" y="17"/>
                  <a:pt x="38" y="16"/>
                  <a:pt x="38" y="16"/>
                </a:cubicBezTo>
                <a:cubicBezTo>
                  <a:pt x="39" y="16"/>
                  <a:pt x="40" y="16"/>
                  <a:pt x="41" y="16"/>
                </a:cubicBezTo>
                <a:cubicBezTo>
                  <a:pt x="45" y="16"/>
                  <a:pt x="48" y="14"/>
                  <a:pt x="48" y="14"/>
                </a:cubicBezTo>
                <a:cubicBezTo>
                  <a:pt x="52" y="14"/>
                  <a:pt x="52" y="21"/>
                  <a:pt x="52" y="24"/>
                </a:cubicBezTo>
                <a:cubicBezTo>
                  <a:pt x="52" y="27"/>
                  <a:pt x="49" y="28"/>
                  <a:pt x="46" y="28"/>
                </a:cubicBezTo>
                <a:close/>
              </a:path>
            </a:pathLst>
          </a:custGeom>
          <a:solidFill>
            <a:srgbClr val="E57334"/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orbel"/>
              <a:cs typeface="Corbel"/>
            </a:endParaRPr>
          </a:p>
        </p:txBody>
      </p:sp>
      <p:sp>
        <p:nvSpPr>
          <p:cNvPr id="38" name="Rechthoek: afgeronde hoeken 37">
            <a:extLst>
              <a:ext uri="{FF2B5EF4-FFF2-40B4-BE49-F238E27FC236}">
                <a16:creationId xmlns:a16="http://schemas.microsoft.com/office/drawing/2014/main" id="{66CB90F7-5E5D-4928-9D96-150F499F86F9}"/>
              </a:ext>
            </a:extLst>
          </p:cNvPr>
          <p:cNvSpPr/>
          <p:nvPr/>
        </p:nvSpPr>
        <p:spPr>
          <a:xfrm>
            <a:off x="1170918" y="962831"/>
            <a:ext cx="3496344" cy="1674415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72296"/>
                      <a:gd name="connsiteY0" fmla="*/ 380171 h 2280983"/>
                      <a:gd name="connsiteX1" fmla="*/ 380171 w 4472296"/>
                      <a:gd name="connsiteY1" fmla="*/ 0 h 2280983"/>
                      <a:gd name="connsiteX2" fmla="*/ 984689 w 4472296"/>
                      <a:gd name="connsiteY2" fmla="*/ 0 h 2280983"/>
                      <a:gd name="connsiteX3" fmla="*/ 1477849 w 4472296"/>
                      <a:gd name="connsiteY3" fmla="*/ 0 h 2280983"/>
                      <a:gd name="connsiteX4" fmla="*/ 1933889 w 4472296"/>
                      <a:gd name="connsiteY4" fmla="*/ 0 h 2280983"/>
                      <a:gd name="connsiteX5" fmla="*/ 2501288 w 4472296"/>
                      <a:gd name="connsiteY5" fmla="*/ 0 h 2280983"/>
                      <a:gd name="connsiteX6" fmla="*/ 2994447 w 4472296"/>
                      <a:gd name="connsiteY6" fmla="*/ 0 h 2280983"/>
                      <a:gd name="connsiteX7" fmla="*/ 3598965 w 4472296"/>
                      <a:gd name="connsiteY7" fmla="*/ 0 h 2280983"/>
                      <a:gd name="connsiteX8" fmla="*/ 4092125 w 4472296"/>
                      <a:gd name="connsiteY8" fmla="*/ 0 h 2280983"/>
                      <a:gd name="connsiteX9" fmla="*/ 4472296 w 4472296"/>
                      <a:gd name="connsiteY9" fmla="*/ 380171 h 2280983"/>
                      <a:gd name="connsiteX10" fmla="*/ 4472296 w 4472296"/>
                      <a:gd name="connsiteY10" fmla="*/ 856639 h 2280983"/>
                      <a:gd name="connsiteX11" fmla="*/ 4472296 w 4472296"/>
                      <a:gd name="connsiteY11" fmla="*/ 1363519 h 2280983"/>
                      <a:gd name="connsiteX12" fmla="*/ 4472296 w 4472296"/>
                      <a:gd name="connsiteY12" fmla="*/ 1900812 h 2280983"/>
                      <a:gd name="connsiteX13" fmla="*/ 4092125 w 4472296"/>
                      <a:gd name="connsiteY13" fmla="*/ 2280983 h 2280983"/>
                      <a:gd name="connsiteX14" fmla="*/ 3561846 w 4472296"/>
                      <a:gd name="connsiteY14" fmla="*/ 2280983 h 2280983"/>
                      <a:gd name="connsiteX15" fmla="*/ 3031567 w 4472296"/>
                      <a:gd name="connsiteY15" fmla="*/ 2280983 h 2280983"/>
                      <a:gd name="connsiteX16" fmla="*/ 2427048 w 4472296"/>
                      <a:gd name="connsiteY16" fmla="*/ 2280983 h 2280983"/>
                      <a:gd name="connsiteX17" fmla="*/ 1896769 w 4472296"/>
                      <a:gd name="connsiteY17" fmla="*/ 2280983 h 2280983"/>
                      <a:gd name="connsiteX18" fmla="*/ 1477849 w 4472296"/>
                      <a:gd name="connsiteY18" fmla="*/ 2280983 h 2280983"/>
                      <a:gd name="connsiteX19" fmla="*/ 1021809 w 4472296"/>
                      <a:gd name="connsiteY19" fmla="*/ 2280983 h 2280983"/>
                      <a:gd name="connsiteX20" fmla="*/ 380171 w 4472296"/>
                      <a:gd name="connsiteY20" fmla="*/ 2280983 h 2280983"/>
                      <a:gd name="connsiteX21" fmla="*/ 0 w 4472296"/>
                      <a:gd name="connsiteY21" fmla="*/ 1900812 h 2280983"/>
                      <a:gd name="connsiteX22" fmla="*/ 0 w 4472296"/>
                      <a:gd name="connsiteY22" fmla="*/ 1424344 h 2280983"/>
                      <a:gd name="connsiteX23" fmla="*/ 0 w 4472296"/>
                      <a:gd name="connsiteY23" fmla="*/ 963083 h 2280983"/>
                      <a:gd name="connsiteX24" fmla="*/ 0 w 4472296"/>
                      <a:gd name="connsiteY24" fmla="*/ 380171 h 2280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472296" h="2280983" extrusionOk="0">
                        <a:moveTo>
                          <a:pt x="0" y="380171"/>
                        </a:moveTo>
                        <a:cubicBezTo>
                          <a:pt x="-16831" y="159826"/>
                          <a:pt x="164429" y="2169"/>
                          <a:pt x="380171" y="0"/>
                        </a:cubicBezTo>
                        <a:cubicBezTo>
                          <a:pt x="611533" y="-59267"/>
                          <a:pt x="692525" y="70147"/>
                          <a:pt x="984689" y="0"/>
                        </a:cubicBezTo>
                        <a:cubicBezTo>
                          <a:pt x="1276853" y="-70147"/>
                          <a:pt x="1353936" y="13134"/>
                          <a:pt x="1477849" y="0"/>
                        </a:cubicBezTo>
                        <a:cubicBezTo>
                          <a:pt x="1601762" y="-13134"/>
                          <a:pt x="1724268" y="44509"/>
                          <a:pt x="1933889" y="0"/>
                        </a:cubicBezTo>
                        <a:cubicBezTo>
                          <a:pt x="2143510" y="-44509"/>
                          <a:pt x="2268503" y="65160"/>
                          <a:pt x="2501288" y="0"/>
                        </a:cubicBezTo>
                        <a:cubicBezTo>
                          <a:pt x="2734073" y="-65160"/>
                          <a:pt x="2842132" y="42731"/>
                          <a:pt x="2994447" y="0"/>
                        </a:cubicBezTo>
                        <a:cubicBezTo>
                          <a:pt x="3146762" y="-42731"/>
                          <a:pt x="3302905" y="51008"/>
                          <a:pt x="3598965" y="0"/>
                        </a:cubicBezTo>
                        <a:cubicBezTo>
                          <a:pt x="3895025" y="-51008"/>
                          <a:pt x="3988577" y="58967"/>
                          <a:pt x="4092125" y="0"/>
                        </a:cubicBezTo>
                        <a:cubicBezTo>
                          <a:pt x="4299365" y="4504"/>
                          <a:pt x="4442098" y="135182"/>
                          <a:pt x="4472296" y="380171"/>
                        </a:cubicBezTo>
                        <a:cubicBezTo>
                          <a:pt x="4514776" y="519636"/>
                          <a:pt x="4449443" y="756006"/>
                          <a:pt x="4472296" y="856639"/>
                        </a:cubicBezTo>
                        <a:cubicBezTo>
                          <a:pt x="4495149" y="957272"/>
                          <a:pt x="4447017" y="1238143"/>
                          <a:pt x="4472296" y="1363519"/>
                        </a:cubicBezTo>
                        <a:cubicBezTo>
                          <a:pt x="4497575" y="1488895"/>
                          <a:pt x="4413596" y="1634133"/>
                          <a:pt x="4472296" y="1900812"/>
                        </a:cubicBezTo>
                        <a:cubicBezTo>
                          <a:pt x="4504693" y="2150459"/>
                          <a:pt x="4327765" y="2258501"/>
                          <a:pt x="4092125" y="2280983"/>
                        </a:cubicBezTo>
                        <a:cubicBezTo>
                          <a:pt x="3906595" y="2282966"/>
                          <a:pt x="3709484" y="2266567"/>
                          <a:pt x="3561846" y="2280983"/>
                        </a:cubicBezTo>
                        <a:cubicBezTo>
                          <a:pt x="3414208" y="2295399"/>
                          <a:pt x="3220125" y="2231491"/>
                          <a:pt x="3031567" y="2280983"/>
                        </a:cubicBezTo>
                        <a:cubicBezTo>
                          <a:pt x="2843009" y="2330475"/>
                          <a:pt x="2692737" y="2260469"/>
                          <a:pt x="2427048" y="2280983"/>
                        </a:cubicBezTo>
                        <a:cubicBezTo>
                          <a:pt x="2161359" y="2301497"/>
                          <a:pt x="2117292" y="2261396"/>
                          <a:pt x="1896769" y="2280983"/>
                        </a:cubicBezTo>
                        <a:cubicBezTo>
                          <a:pt x="1676246" y="2300570"/>
                          <a:pt x="1619291" y="2251199"/>
                          <a:pt x="1477849" y="2280983"/>
                        </a:cubicBezTo>
                        <a:cubicBezTo>
                          <a:pt x="1336407" y="2310767"/>
                          <a:pt x="1150569" y="2280755"/>
                          <a:pt x="1021809" y="2280983"/>
                        </a:cubicBezTo>
                        <a:cubicBezTo>
                          <a:pt x="893049" y="2281211"/>
                          <a:pt x="555168" y="2209294"/>
                          <a:pt x="380171" y="2280983"/>
                        </a:cubicBezTo>
                        <a:cubicBezTo>
                          <a:pt x="223223" y="2269765"/>
                          <a:pt x="809" y="2118453"/>
                          <a:pt x="0" y="1900812"/>
                        </a:cubicBezTo>
                        <a:cubicBezTo>
                          <a:pt x="-23492" y="1729778"/>
                          <a:pt x="52835" y="1543035"/>
                          <a:pt x="0" y="1424344"/>
                        </a:cubicBezTo>
                        <a:cubicBezTo>
                          <a:pt x="-52835" y="1305653"/>
                          <a:pt x="28797" y="1088467"/>
                          <a:pt x="0" y="963083"/>
                        </a:cubicBezTo>
                        <a:cubicBezTo>
                          <a:pt x="-28797" y="837699"/>
                          <a:pt x="58748" y="508911"/>
                          <a:pt x="0" y="38017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4BA6AC3C-AE9A-4403-9173-AB49C8A6A3DF}"/>
              </a:ext>
            </a:extLst>
          </p:cNvPr>
          <p:cNvSpPr txBox="1"/>
          <p:nvPr/>
        </p:nvSpPr>
        <p:spPr>
          <a:xfrm>
            <a:off x="2495650" y="984106"/>
            <a:ext cx="818188" cy="226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/>
              <a:t>Populatie</a:t>
            </a:r>
            <a:endParaRPr lang="en-US" sz="1200"/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E5E3FA74-A3D4-45EB-ABC0-6267490BCE04}"/>
              </a:ext>
            </a:extLst>
          </p:cNvPr>
          <p:cNvSpPr txBox="1"/>
          <p:nvPr/>
        </p:nvSpPr>
        <p:spPr>
          <a:xfrm>
            <a:off x="3481195" y="959960"/>
            <a:ext cx="1100859" cy="226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/>
              <a:t>Aanbieders </a:t>
            </a:r>
            <a:endParaRPr lang="en-US" sz="1200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C196C591-4555-4698-8F82-3FDA71CC9056}"/>
              </a:ext>
            </a:extLst>
          </p:cNvPr>
          <p:cNvSpPr txBox="1"/>
          <p:nvPr/>
        </p:nvSpPr>
        <p:spPr>
          <a:xfrm>
            <a:off x="1269595" y="984106"/>
            <a:ext cx="1124231" cy="226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/>
              <a:t>Bekostigers</a:t>
            </a:r>
            <a:endParaRPr lang="en-US" sz="1200"/>
          </a:p>
        </p:txBody>
      </p:sp>
      <p:grpSp>
        <p:nvGrpSpPr>
          <p:cNvPr id="42" name="Groep 41">
            <a:extLst>
              <a:ext uri="{FF2B5EF4-FFF2-40B4-BE49-F238E27FC236}">
                <a16:creationId xmlns:a16="http://schemas.microsoft.com/office/drawing/2014/main" id="{AFBE52FC-DA20-4E20-8CEA-1AE5EE516950}"/>
              </a:ext>
            </a:extLst>
          </p:cNvPr>
          <p:cNvGrpSpPr/>
          <p:nvPr/>
        </p:nvGrpSpPr>
        <p:grpSpPr>
          <a:xfrm>
            <a:off x="508230" y="564099"/>
            <a:ext cx="988245" cy="1156710"/>
            <a:chOff x="9365862" y="2523988"/>
            <a:chExt cx="1261894" cy="1413803"/>
          </a:xfrm>
        </p:grpSpPr>
        <p:sp>
          <p:nvSpPr>
            <p:cNvPr id="43" name="Freeform 120">
              <a:extLst>
                <a:ext uri="{FF2B5EF4-FFF2-40B4-BE49-F238E27FC236}">
                  <a16:creationId xmlns:a16="http://schemas.microsoft.com/office/drawing/2014/main" id="{DB0856B2-87CA-442C-847D-EF4FADB0C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5862" y="2523988"/>
              <a:ext cx="1261894" cy="1413803"/>
            </a:xfrm>
            <a:custGeom>
              <a:avLst/>
              <a:gdLst>
                <a:gd name="T0" fmla="*/ 259 w 2902"/>
                <a:gd name="T1" fmla="*/ 2253 h 3429"/>
                <a:gd name="T2" fmla="*/ 491 w 2902"/>
                <a:gd name="T3" fmla="*/ 2318 h 3429"/>
                <a:gd name="T4" fmla="*/ 597 w 2902"/>
                <a:gd name="T5" fmla="*/ 2372 h 3429"/>
                <a:gd name="T6" fmla="*/ 480 w 2902"/>
                <a:gd name="T7" fmla="*/ 2412 h 3429"/>
                <a:gd name="T8" fmla="*/ 611 w 2902"/>
                <a:gd name="T9" fmla="*/ 2564 h 3429"/>
                <a:gd name="T10" fmla="*/ 389 w 2902"/>
                <a:gd name="T11" fmla="*/ 2421 h 3429"/>
                <a:gd name="T12" fmla="*/ 230 w 2902"/>
                <a:gd name="T13" fmla="*/ 2354 h 3429"/>
                <a:gd name="T14" fmla="*/ 101 w 2902"/>
                <a:gd name="T15" fmla="*/ 2542 h 3429"/>
                <a:gd name="T16" fmla="*/ 377 w 2902"/>
                <a:gd name="T17" fmla="*/ 2551 h 3429"/>
                <a:gd name="T18" fmla="*/ 614 w 2902"/>
                <a:gd name="T19" fmla="*/ 2603 h 3429"/>
                <a:gd name="T20" fmla="*/ 747 w 2902"/>
                <a:gd name="T21" fmla="*/ 2579 h 3429"/>
                <a:gd name="T22" fmla="*/ 944 w 2902"/>
                <a:gd name="T23" fmla="*/ 2584 h 3429"/>
                <a:gd name="T24" fmla="*/ 1097 w 2902"/>
                <a:gd name="T25" fmla="*/ 2536 h 3429"/>
                <a:gd name="T26" fmla="*/ 1163 w 2902"/>
                <a:gd name="T27" fmla="*/ 2616 h 3429"/>
                <a:gd name="T28" fmla="*/ 1284 w 2902"/>
                <a:gd name="T29" fmla="*/ 2633 h 3429"/>
                <a:gd name="T30" fmla="*/ 1503 w 2902"/>
                <a:gd name="T31" fmla="*/ 2776 h 3429"/>
                <a:gd name="T32" fmla="*/ 1747 w 2902"/>
                <a:gd name="T33" fmla="*/ 2887 h 3429"/>
                <a:gd name="T34" fmla="*/ 1880 w 2902"/>
                <a:gd name="T35" fmla="*/ 2985 h 3429"/>
                <a:gd name="T36" fmla="*/ 1789 w 2902"/>
                <a:gd name="T37" fmla="*/ 3163 h 3429"/>
                <a:gd name="T38" fmla="*/ 1759 w 2902"/>
                <a:gd name="T39" fmla="*/ 3266 h 3429"/>
                <a:gd name="T40" fmla="*/ 1805 w 2902"/>
                <a:gd name="T41" fmla="*/ 3421 h 3429"/>
                <a:gd name="T42" fmla="*/ 2002 w 2902"/>
                <a:gd name="T43" fmla="*/ 3426 h 3429"/>
                <a:gd name="T44" fmla="*/ 2069 w 2902"/>
                <a:gd name="T45" fmla="*/ 3286 h 3429"/>
                <a:gd name="T46" fmla="*/ 2018 w 2902"/>
                <a:gd name="T47" fmla="*/ 3142 h 3429"/>
                <a:gd name="T48" fmla="*/ 1948 w 2902"/>
                <a:gd name="T49" fmla="*/ 3066 h 3429"/>
                <a:gd name="T50" fmla="*/ 2118 w 2902"/>
                <a:gd name="T51" fmla="*/ 2899 h 3429"/>
                <a:gd name="T52" fmla="*/ 2124 w 2902"/>
                <a:gd name="T53" fmla="*/ 2730 h 3429"/>
                <a:gd name="T54" fmla="*/ 2133 w 2902"/>
                <a:gd name="T55" fmla="*/ 2433 h 3429"/>
                <a:gd name="T56" fmla="*/ 1989 w 2902"/>
                <a:gd name="T57" fmla="*/ 2186 h 3429"/>
                <a:gd name="T58" fmla="*/ 1957 w 2902"/>
                <a:gd name="T59" fmla="*/ 2078 h 3429"/>
                <a:gd name="T60" fmla="*/ 2120 w 2902"/>
                <a:gd name="T61" fmla="*/ 1974 h 3429"/>
                <a:gd name="T62" fmla="*/ 2278 w 2902"/>
                <a:gd name="T63" fmla="*/ 2070 h 3429"/>
                <a:gd name="T64" fmla="*/ 2433 w 2902"/>
                <a:gd name="T65" fmla="*/ 1995 h 3429"/>
                <a:gd name="T66" fmla="*/ 2578 w 2902"/>
                <a:gd name="T67" fmla="*/ 1819 h 3429"/>
                <a:gd name="T68" fmla="*/ 2667 w 2902"/>
                <a:gd name="T69" fmla="*/ 1682 h 3429"/>
                <a:gd name="T70" fmla="*/ 2802 w 2902"/>
                <a:gd name="T71" fmla="*/ 1340 h 3429"/>
                <a:gd name="T72" fmla="*/ 2527 w 2902"/>
                <a:gd name="T73" fmla="*/ 1182 h 3429"/>
                <a:gd name="T74" fmla="*/ 2570 w 2902"/>
                <a:gd name="T75" fmla="*/ 1026 h 3429"/>
                <a:gd name="T76" fmla="*/ 2796 w 2902"/>
                <a:gd name="T77" fmla="*/ 933 h 3429"/>
                <a:gd name="T78" fmla="*/ 2874 w 2902"/>
                <a:gd name="T79" fmla="*/ 415 h 3429"/>
                <a:gd name="T80" fmla="*/ 2785 w 2902"/>
                <a:gd name="T81" fmla="*/ 214 h 3429"/>
                <a:gd name="T82" fmla="*/ 2617 w 2902"/>
                <a:gd name="T83" fmla="*/ 31 h 3429"/>
                <a:gd name="T84" fmla="*/ 2157 w 2902"/>
                <a:gd name="T85" fmla="*/ 69 h 3429"/>
                <a:gd name="T86" fmla="*/ 1642 w 2902"/>
                <a:gd name="T87" fmla="*/ 259 h 3429"/>
                <a:gd name="T88" fmla="*/ 1538 w 2902"/>
                <a:gd name="T89" fmla="*/ 608 h 3429"/>
                <a:gd name="T90" fmla="*/ 1663 w 2902"/>
                <a:gd name="T91" fmla="*/ 810 h 3429"/>
                <a:gd name="T92" fmla="*/ 1679 w 2902"/>
                <a:gd name="T93" fmla="*/ 925 h 3429"/>
                <a:gd name="T94" fmla="*/ 1896 w 2902"/>
                <a:gd name="T95" fmla="*/ 1215 h 3429"/>
                <a:gd name="T96" fmla="*/ 1544 w 2902"/>
                <a:gd name="T97" fmla="*/ 1545 h 3429"/>
                <a:gd name="T98" fmla="*/ 1255 w 2902"/>
                <a:gd name="T99" fmla="*/ 1431 h 3429"/>
                <a:gd name="T100" fmla="*/ 1284 w 2902"/>
                <a:gd name="T101" fmla="*/ 1334 h 3429"/>
                <a:gd name="T102" fmla="*/ 1278 w 2902"/>
                <a:gd name="T103" fmla="*/ 1166 h 3429"/>
                <a:gd name="T104" fmla="*/ 1375 w 2902"/>
                <a:gd name="T105" fmla="*/ 1055 h 3429"/>
                <a:gd name="T106" fmla="*/ 1329 w 2902"/>
                <a:gd name="T107" fmla="*/ 898 h 3429"/>
                <a:gd name="T108" fmla="*/ 1214 w 2902"/>
                <a:gd name="T109" fmla="*/ 683 h 3429"/>
                <a:gd name="T110" fmla="*/ 1056 w 2902"/>
                <a:gd name="T111" fmla="*/ 641 h 3429"/>
                <a:gd name="T112" fmla="*/ 894 w 2902"/>
                <a:gd name="T113" fmla="*/ 1290 h 3429"/>
                <a:gd name="T114" fmla="*/ 475 w 2902"/>
                <a:gd name="T115" fmla="*/ 1940 h 3429"/>
                <a:gd name="T116" fmla="*/ 346 w 2902"/>
                <a:gd name="T117" fmla="*/ 2111 h 3429"/>
                <a:gd name="T118" fmla="*/ 504 w 2902"/>
                <a:gd name="T119" fmla="*/ 2219 h 3429"/>
                <a:gd name="T120" fmla="*/ 327 w 2902"/>
                <a:gd name="T121" fmla="*/ 2176 h 3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2" h="3429">
                  <a:moveTo>
                    <a:pt x="309" y="2170"/>
                  </a:moveTo>
                  <a:lnTo>
                    <a:pt x="274" y="2166"/>
                  </a:lnTo>
                  <a:lnTo>
                    <a:pt x="255" y="2174"/>
                  </a:lnTo>
                  <a:lnTo>
                    <a:pt x="235" y="2175"/>
                  </a:lnTo>
                  <a:lnTo>
                    <a:pt x="220" y="2180"/>
                  </a:lnTo>
                  <a:lnTo>
                    <a:pt x="206" y="2192"/>
                  </a:lnTo>
                  <a:lnTo>
                    <a:pt x="200" y="2206"/>
                  </a:lnTo>
                  <a:lnTo>
                    <a:pt x="197" y="2227"/>
                  </a:lnTo>
                  <a:lnTo>
                    <a:pt x="198" y="2236"/>
                  </a:lnTo>
                  <a:lnTo>
                    <a:pt x="203" y="2246"/>
                  </a:lnTo>
                  <a:lnTo>
                    <a:pt x="214" y="2254"/>
                  </a:lnTo>
                  <a:lnTo>
                    <a:pt x="222" y="2258"/>
                  </a:lnTo>
                  <a:lnTo>
                    <a:pt x="237" y="2259"/>
                  </a:lnTo>
                  <a:lnTo>
                    <a:pt x="259" y="2253"/>
                  </a:lnTo>
                  <a:lnTo>
                    <a:pt x="291" y="2229"/>
                  </a:lnTo>
                  <a:lnTo>
                    <a:pt x="301" y="2230"/>
                  </a:lnTo>
                  <a:lnTo>
                    <a:pt x="309" y="2238"/>
                  </a:lnTo>
                  <a:lnTo>
                    <a:pt x="312" y="2248"/>
                  </a:lnTo>
                  <a:lnTo>
                    <a:pt x="319" y="2253"/>
                  </a:lnTo>
                  <a:lnTo>
                    <a:pt x="345" y="2260"/>
                  </a:lnTo>
                  <a:lnTo>
                    <a:pt x="349" y="2277"/>
                  </a:lnTo>
                  <a:lnTo>
                    <a:pt x="357" y="2290"/>
                  </a:lnTo>
                  <a:lnTo>
                    <a:pt x="361" y="2307"/>
                  </a:lnTo>
                  <a:lnTo>
                    <a:pt x="380" y="2314"/>
                  </a:lnTo>
                  <a:lnTo>
                    <a:pt x="395" y="2313"/>
                  </a:lnTo>
                  <a:lnTo>
                    <a:pt x="413" y="2335"/>
                  </a:lnTo>
                  <a:lnTo>
                    <a:pt x="445" y="2331"/>
                  </a:lnTo>
                  <a:lnTo>
                    <a:pt x="491" y="2318"/>
                  </a:lnTo>
                  <a:lnTo>
                    <a:pt x="509" y="2306"/>
                  </a:lnTo>
                  <a:lnTo>
                    <a:pt x="523" y="2291"/>
                  </a:lnTo>
                  <a:lnTo>
                    <a:pt x="529" y="2290"/>
                  </a:lnTo>
                  <a:lnTo>
                    <a:pt x="526" y="2308"/>
                  </a:lnTo>
                  <a:lnTo>
                    <a:pt x="528" y="2318"/>
                  </a:lnTo>
                  <a:lnTo>
                    <a:pt x="539" y="2324"/>
                  </a:lnTo>
                  <a:lnTo>
                    <a:pt x="544" y="2335"/>
                  </a:lnTo>
                  <a:lnTo>
                    <a:pt x="559" y="2338"/>
                  </a:lnTo>
                  <a:lnTo>
                    <a:pt x="581" y="2334"/>
                  </a:lnTo>
                  <a:lnTo>
                    <a:pt x="585" y="2335"/>
                  </a:lnTo>
                  <a:lnTo>
                    <a:pt x="593" y="2341"/>
                  </a:lnTo>
                  <a:lnTo>
                    <a:pt x="600" y="2356"/>
                  </a:lnTo>
                  <a:lnTo>
                    <a:pt x="601" y="2369"/>
                  </a:lnTo>
                  <a:lnTo>
                    <a:pt x="597" y="2372"/>
                  </a:lnTo>
                  <a:lnTo>
                    <a:pt x="594" y="2369"/>
                  </a:lnTo>
                  <a:lnTo>
                    <a:pt x="592" y="2358"/>
                  </a:lnTo>
                  <a:lnTo>
                    <a:pt x="582" y="2356"/>
                  </a:lnTo>
                  <a:lnTo>
                    <a:pt x="571" y="2349"/>
                  </a:lnTo>
                  <a:lnTo>
                    <a:pt x="550" y="2353"/>
                  </a:lnTo>
                  <a:lnTo>
                    <a:pt x="534" y="2352"/>
                  </a:lnTo>
                  <a:lnTo>
                    <a:pt x="501" y="2338"/>
                  </a:lnTo>
                  <a:lnTo>
                    <a:pt x="488" y="2342"/>
                  </a:lnTo>
                  <a:lnTo>
                    <a:pt x="441" y="2361"/>
                  </a:lnTo>
                  <a:lnTo>
                    <a:pt x="430" y="2368"/>
                  </a:lnTo>
                  <a:lnTo>
                    <a:pt x="432" y="2376"/>
                  </a:lnTo>
                  <a:lnTo>
                    <a:pt x="455" y="2390"/>
                  </a:lnTo>
                  <a:lnTo>
                    <a:pt x="466" y="2406"/>
                  </a:lnTo>
                  <a:lnTo>
                    <a:pt x="480" y="2412"/>
                  </a:lnTo>
                  <a:lnTo>
                    <a:pt x="502" y="2442"/>
                  </a:lnTo>
                  <a:lnTo>
                    <a:pt x="558" y="2445"/>
                  </a:lnTo>
                  <a:lnTo>
                    <a:pt x="569" y="2448"/>
                  </a:lnTo>
                  <a:lnTo>
                    <a:pt x="596" y="2464"/>
                  </a:lnTo>
                  <a:lnTo>
                    <a:pt x="612" y="2458"/>
                  </a:lnTo>
                  <a:lnTo>
                    <a:pt x="642" y="2470"/>
                  </a:lnTo>
                  <a:lnTo>
                    <a:pt x="648" y="2486"/>
                  </a:lnTo>
                  <a:lnTo>
                    <a:pt x="658" y="2498"/>
                  </a:lnTo>
                  <a:lnTo>
                    <a:pt x="664" y="2513"/>
                  </a:lnTo>
                  <a:lnTo>
                    <a:pt x="663" y="2540"/>
                  </a:lnTo>
                  <a:lnTo>
                    <a:pt x="660" y="2548"/>
                  </a:lnTo>
                  <a:lnTo>
                    <a:pt x="644" y="2554"/>
                  </a:lnTo>
                  <a:lnTo>
                    <a:pt x="622" y="2565"/>
                  </a:lnTo>
                  <a:lnTo>
                    <a:pt x="611" y="2564"/>
                  </a:lnTo>
                  <a:lnTo>
                    <a:pt x="599" y="2558"/>
                  </a:lnTo>
                  <a:lnTo>
                    <a:pt x="591" y="2559"/>
                  </a:lnTo>
                  <a:lnTo>
                    <a:pt x="576" y="2558"/>
                  </a:lnTo>
                  <a:lnTo>
                    <a:pt x="554" y="2563"/>
                  </a:lnTo>
                  <a:lnTo>
                    <a:pt x="529" y="2557"/>
                  </a:lnTo>
                  <a:lnTo>
                    <a:pt x="510" y="2542"/>
                  </a:lnTo>
                  <a:lnTo>
                    <a:pt x="500" y="2520"/>
                  </a:lnTo>
                  <a:lnTo>
                    <a:pt x="489" y="2508"/>
                  </a:lnTo>
                  <a:lnTo>
                    <a:pt x="489" y="2487"/>
                  </a:lnTo>
                  <a:lnTo>
                    <a:pt x="480" y="2473"/>
                  </a:lnTo>
                  <a:lnTo>
                    <a:pt x="468" y="2464"/>
                  </a:lnTo>
                  <a:lnTo>
                    <a:pt x="442" y="2448"/>
                  </a:lnTo>
                  <a:lnTo>
                    <a:pt x="395" y="2432"/>
                  </a:lnTo>
                  <a:lnTo>
                    <a:pt x="389" y="2421"/>
                  </a:lnTo>
                  <a:lnTo>
                    <a:pt x="382" y="2418"/>
                  </a:lnTo>
                  <a:lnTo>
                    <a:pt x="376" y="2417"/>
                  </a:lnTo>
                  <a:lnTo>
                    <a:pt x="346" y="2424"/>
                  </a:lnTo>
                  <a:lnTo>
                    <a:pt x="338" y="2422"/>
                  </a:lnTo>
                  <a:lnTo>
                    <a:pt x="336" y="2415"/>
                  </a:lnTo>
                  <a:lnTo>
                    <a:pt x="346" y="2403"/>
                  </a:lnTo>
                  <a:lnTo>
                    <a:pt x="362" y="2396"/>
                  </a:lnTo>
                  <a:lnTo>
                    <a:pt x="361" y="2387"/>
                  </a:lnTo>
                  <a:lnTo>
                    <a:pt x="356" y="2372"/>
                  </a:lnTo>
                  <a:lnTo>
                    <a:pt x="342" y="2361"/>
                  </a:lnTo>
                  <a:lnTo>
                    <a:pt x="336" y="2350"/>
                  </a:lnTo>
                  <a:lnTo>
                    <a:pt x="312" y="2343"/>
                  </a:lnTo>
                  <a:lnTo>
                    <a:pt x="282" y="2344"/>
                  </a:lnTo>
                  <a:lnTo>
                    <a:pt x="230" y="2354"/>
                  </a:lnTo>
                  <a:lnTo>
                    <a:pt x="207" y="2348"/>
                  </a:lnTo>
                  <a:lnTo>
                    <a:pt x="148" y="2357"/>
                  </a:lnTo>
                  <a:lnTo>
                    <a:pt x="126" y="2349"/>
                  </a:lnTo>
                  <a:lnTo>
                    <a:pt x="102" y="2350"/>
                  </a:lnTo>
                  <a:lnTo>
                    <a:pt x="19" y="2403"/>
                  </a:lnTo>
                  <a:lnTo>
                    <a:pt x="4" y="2417"/>
                  </a:lnTo>
                  <a:lnTo>
                    <a:pt x="0" y="2429"/>
                  </a:lnTo>
                  <a:lnTo>
                    <a:pt x="21" y="2459"/>
                  </a:lnTo>
                  <a:lnTo>
                    <a:pt x="51" y="2483"/>
                  </a:lnTo>
                  <a:lnTo>
                    <a:pt x="57" y="2494"/>
                  </a:lnTo>
                  <a:lnTo>
                    <a:pt x="63" y="2515"/>
                  </a:lnTo>
                  <a:lnTo>
                    <a:pt x="70" y="2525"/>
                  </a:lnTo>
                  <a:lnTo>
                    <a:pt x="78" y="2530"/>
                  </a:lnTo>
                  <a:lnTo>
                    <a:pt x="101" y="2542"/>
                  </a:lnTo>
                  <a:lnTo>
                    <a:pt x="138" y="2546"/>
                  </a:lnTo>
                  <a:lnTo>
                    <a:pt x="160" y="2542"/>
                  </a:lnTo>
                  <a:lnTo>
                    <a:pt x="193" y="2527"/>
                  </a:lnTo>
                  <a:lnTo>
                    <a:pt x="197" y="2540"/>
                  </a:lnTo>
                  <a:lnTo>
                    <a:pt x="226" y="2578"/>
                  </a:lnTo>
                  <a:lnTo>
                    <a:pt x="233" y="2583"/>
                  </a:lnTo>
                  <a:lnTo>
                    <a:pt x="259" y="2586"/>
                  </a:lnTo>
                  <a:lnTo>
                    <a:pt x="276" y="2604"/>
                  </a:lnTo>
                  <a:lnTo>
                    <a:pt x="294" y="2616"/>
                  </a:lnTo>
                  <a:lnTo>
                    <a:pt x="341" y="2608"/>
                  </a:lnTo>
                  <a:lnTo>
                    <a:pt x="356" y="2610"/>
                  </a:lnTo>
                  <a:lnTo>
                    <a:pt x="360" y="2604"/>
                  </a:lnTo>
                  <a:lnTo>
                    <a:pt x="379" y="2565"/>
                  </a:lnTo>
                  <a:lnTo>
                    <a:pt x="377" y="2551"/>
                  </a:lnTo>
                  <a:lnTo>
                    <a:pt x="380" y="2543"/>
                  </a:lnTo>
                  <a:lnTo>
                    <a:pt x="399" y="2534"/>
                  </a:lnTo>
                  <a:lnTo>
                    <a:pt x="411" y="2536"/>
                  </a:lnTo>
                  <a:lnTo>
                    <a:pt x="418" y="2533"/>
                  </a:lnTo>
                  <a:lnTo>
                    <a:pt x="444" y="2554"/>
                  </a:lnTo>
                  <a:lnTo>
                    <a:pt x="463" y="2559"/>
                  </a:lnTo>
                  <a:lnTo>
                    <a:pt x="479" y="2573"/>
                  </a:lnTo>
                  <a:lnTo>
                    <a:pt x="487" y="2588"/>
                  </a:lnTo>
                  <a:lnTo>
                    <a:pt x="521" y="2603"/>
                  </a:lnTo>
                  <a:lnTo>
                    <a:pt x="557" y="2610"/>
                  </a:lnTo>
                  <a:lnTo>
                    <a:pt x="578" y="2598"/>
                  </a:lnTo>
                  <a:lnTo>
                    <a:pt x="587" y="2596"/>
                  </a:lnTo>
                  <a:lnTo>
                    <a:pt x="601" y="2607"/>
                  </a:lnTo>
                  <a:lnTo>
                    <a:pt x="614" y="2603"/>
                  </a:lnTo>
                  <a:lnTo>
                    <a:pt x="620" y="2594"/>
                  </a:lnTo>
                  <a:lnTo>
                    <a:pt x="625" y="2594"/>
                  </a:lnTo>
                  <a:lnTo>
                    <a:pt x="632" y="2640"/>
                  </a:lnTo>
                  <a:lnTo>
                    <a:pt x="632" y="2641"/>
                  </a:lnTo>
                  <a:lnTo>
                    <a:pt x="684" y="2638"/>
                  </a:lnTo>
                  <a:lnTo>
                    <a:pt x="699" y="2642"/>
                  </a:lnTo>
                  <a:lnTo>
                    <a:pt x="702" y="2655"/>
                  </a:lnTo>
                  <a:lnTo>
                    <a:pt x="715" y="2661"/>
                  </a:lnTo>
                  <a:lnTo>
                    <a:pt x="752" y="2664"/>
                  </a:lnTo>
                  <a:lnTo>
                    <a:pt x="769" y="2660"/>
                  </a:lnTo>
                  <a:lnTo>
                    <a:pt x="777" y="2642"/>
                  </a:lnTo>
                  <a:lnTo>
                    <a:pt x="776" y="2638"/>
                  </a:lnTo>
                  <a:lnTo>
                    <a:pt x="745" y="2589"/>
                  </a:lnTo>
                  <a:lnTo>
                    <a:pt x="747" y="2579"/>
                  </a:lnTo>
                  <a:lnTo>
                    <a:pt x="755" y="2563"/>
                  </a:lnTo>
                  <a:lnTo>
                    <a:pt x="753" y="2556"/>
                  </a:lnTo>
                  <a:lnTo>
                    <a:pt x="744" y="2547"/>
                  </a:lnTo>
                  <a:lnTo>
                    <a:pt x="804" y="2519"/>
                  </a:lnTo>
                  <a:lnTo>
                    <a:pt x="816" y="2510"/>
                  </a:lnTo>
                  <a:lnTo>
                    <a:pt x="859" y="2504"/>
                  </a:lnTo>
                  <a:lnTo>
                    <a:pt x="866" y="2508"/>
                  </a:lnTo>
                  <a:lnTo>
                    <a:pt x="866" y="2517"/>
                  </a:lnTo>
                  <a:lnTo>
                    <a:pt x="854" y="2557"/>
                  </a:lnTo>
                  <a:lnTo>
                    <a:pt x="859" y="2579"/>
                  </a:lnTo>
                  <a:lnTo>
                    <a:pt x="872" y="2578"/>
                  </a:lnTo>
                  <a:lnTo>
                    <a:pt x="896" y="2570"/>
                  </a:lnTo>
                  <a:lnTo>
                    <a:pt x="919" y="2579"/>
                  </a:lnTo>
                  <a:lnTo>
                    <a:pt x="944" y="2584"/>
                  </a:lnTo>
                  <a:lnTo>
                    <a:pt x="960" y="2578"/>
                  </a:lnTo>
                  <a:lnTo>
                    <a:pt x="958" y="2562"/>
                  </a:lnTo>
                  <a:lnTo>
                    <a:pt x="960" y="2557"/>
                  </a:lnTo>
                  <a:lnTo>
                    <a:pt x="974" y="2548"/>
                  </a:lnTo>
                  <a:lnTo>
                    <a:pt x="988" y="2526"/>
                  </a:lnTo>
                  <a:lnTo>
                    <a:pt x="998" y="2520"/>
                  </a:lnTo>
                  <a:lnTo>
                    <a:pt x="1010" y="2508"/>
                  </a:lnTo>
                  <a:lnTo>
                    <a:pt x="1021" y="2503"/>
                  </a:lnTo>
                  <a:lnTo>
                    <a:pt x="1032" y="2489"/>
                  </a:lnTo>
                  <a:lnTo>
                    <a:pt x="1043" y="2483"/>
                  </a:lnTo>
                  <a:lnTo>
                    <a:pt x="1064" y="2487"/>
                  </a:lnTo>
                  <a:lnTo>
                    <a:pt x="1082" y="2497"/>
                  </a:lnTo>
                  <a:lnTo>
                    <a:pt x="1097" y="2511"/>
                  </a:lnTo>
                  <a:lnTo>
                    <a:pt x="1097" y="2536"/>
                  </a:lnTo>
                  <a:lnTo>
                    <a:pt x="1087" y="2551"/>
                  </a:lnTo>
                  <a:lnTo>
                    <a:pt x="1087" y="2576"/>
                  </a:lnTo>
                  <a:lnTo>
                    <a:pt x="1093" y="2587"/>
                  </a:lnTo>
                  <a:lnTo>
                    <a:pt x="1078" y="2584"/>
                  </a:lnTo>
                  <a:lnTo>
                    <a:pt x="1063" y="2574"/>
                  </a:lnTo>
                  <a:lnTo>
                    <a:pt x="1050" y="2572"/>
                  </a:lnTo>
                  <a:lnTo>
                    <a:pt x="1047" y="2581"/>
                  </a:lnTo>
                  <a:lnTo>
                    <a:pt x="1046" y="2592"/>
                  </a:lnTo>
                  <a:lnTo>
                    <a:pt x="1048" y="2595"/>
                  </a:lnTo>
                  <a:lnTo>
                    <a:pt x="1061" y="2601"/>
                  </a:lnTo>
                  <a:lnTo>
                    <a:pt x="1077" y="2602"/>
                  </a:lnTo>
                  <a:lnTo>
                    <a:pt x="1132" y="2594"/>
                  </a:lnTo>
                  <a:lnTo>
                    <a:pt x="1141" y="2598"/>
                  </a:lnTo>
                  <a:lnTo>
                    <a:pt x="1163" y="2616"/>
                  </a:lnTo>
                  <a:lnTo>
                    <a:pt x="1171" y="2612"/>
                  </a:lnTo>
                  <a:lnTo>
                    <a:pt x="1218" y="2568"/>
                  </a:lnTo>
                  <a:lnTo>
                    <a:pt x="1226" y="2557"/>
                  </a:lnTo>
                  <a:lnTo>
                    <a:pt x="1232" y="2519"/>
                  </a:lnTo>
                  <a:lnTo>
                    <a:pt x="1246" y="2505"/>
                  </a:lnTo>
                  <a:lnTo>
                    <a:pt x="1252" y="2505"/>
                  </a:lnTo>
                  <a:lnTo>
                    <a:pt x="1261" y="2524"/>
                  </a:lnTo>
                  <a:lnTo>
                    <a:pt x="1271" y="2523"/>
                  </a:lnTo>
                  <a:lnTo>
                    <a:pt x="1279" y="2527"/>
                  </a:lnTo>
                  <a:lnTo>
                    <a:pt x="1300" y="2571"/>
                  </a:lnTo>
                  <a:lnTo>
                    <a:pt x="1298" y="2580"/>
                  </a:lnTo>
                  <a:lnTo>
                    <a:pt x="1282" y="2607"/>
                  </a:lnTo>
                  <a:lnTo>
                    <a:pt x="1278" y="2622"/>
                  </a:lnTo>
                  <a:lnTo>
                    <a:pt x="1284" y="2633"/>
                  </a:lnTo>
                  <a:lnTo>
                    <a:pt x="1321" y="2682"/>
                  </a:lnTo>
                  <a:lnTo>
                    <a:pt x="1328" y="2715"/>
                  </a:lnTo>
                  <a:lnTo>
                    <a:pt x="1350" y="2723"/>
                  </a:lnTo>
                  <a:lnTo>
                    <a:pt x="1376" y="2717"/>
                  </a:lnTo>
                  <a:lnTo>
                    <a:pt x="1405" y="2731"/>
                  </a:lnTo>
                  <a:lnTo>
                    <a:pt x="1405" y="2740"/>
                  </a:lnTo>
                  <a:lnTo>
                    <a:pt x="1395" y="2782"/>
                  </a:lnTo>
                  <a:lnTo>
                    <a:pt x="1397" y="2785"/>
                  </a:lnTo>
                  <a:lnTo>
                    <a:pt x="1405" y="2790"/>
                  </a:lnTo>
                  <a:lnTo>
                    <a:pt x="1432" y="2783"/>
                  </a:lnTo>
                  <a:lnTo>
                    <a:pt x="1456" y="2789"/>
                  </a:lnTo>
                  <a:lnTo>
                    <a:pt x="1476" y="2789"/>
                  </a:lnTo>
                  <a:lnTo>
                    <a:pt x="1495" y="2778"/>
                  </a:lnTo>
                  <a:lnTo>
                    <a:pt x="1503" y="2776"/>
                  </a:lnTo>
                  <a:lnTo>
                    <a:pt x="1538" y="2784"/>
                  </a:lnTo>
                  <a:lnTo>
                    <a:pt x="1551" y="2773"/>
                  </a:lnTo>
                  <a:lnTo>
                    <a:pt x="1585" y="2763"/>
                  </a:lnTo>
                  <a:lnTo>
                    <a:pt x="1600" y="2748"/>
                  </a:lnTo>
                  <a:lnTo>
                    <a:pt x="1619" y="2748"/>
                  </a:lnTo>
                  <a:lnTo>
                    <a:pt x="1627" y="2753"/>
                  </a:lnTo>
                  <a:lnTo>
                    <a:pt x="1650" y="2776"/>
                  </a:lnTo>
                  <a:lnTo>
                    <a:pt x="1656" y="2786"/>
                  </a:lnTo>
                  <a:lnTo>
                    <a:pt x="1656" y="2828"/>
                  </a:lnTo>
                  <a:lnTo>
                    <a:pt x="1661" y="2839"/>
                  </a:lnTo>
                  <a:lnTo>
                    <a:pt x="1725" y="2862"/>
                  </a:lnTo>
                  <a:lnTo>
                    <a:pt x="1732" y="2867"/>
                  </a:lnTo>
                  <a:lnTo>
                    <a:pt x="1737" y="2880"/>
                  </a:lnTo>
                  <a:lnTo>
                    <a:pt x="1747" y="2887"/>
                  </a:lnTo>
                  <a:lnTo>
                    <a:pt x="1782" y="2884"/>
                  </a:lnTo>
                  <a:lnTo>
                    <a:pt x="1801" y="2876"/>
                  </a:lnTo>
                  <a:lnTo>
                    <a:pt x="1812" y="2880"/>
                  </a:lnTo>
                  <a:lnTo>
                    <a:pt x="1829" y="2891"/>
                  </a:lnTo>
                  <a:lnTo>
                    <a:pt x="1834" y="2910"/>
                  </a:lnTo>
                  <a:lnTo>
                    <a:pt x="1842" y="2918"/>
                  </a:lnTo>
                  <a:lnTo>
                    <a:pt x="1870" y="2909"/>
                  </a:lnTo>
                  <a:lnTo>
                    <a:pt x="1881" y="2915"/>
                  </a:lnTo>
                  <a:lnTo>
                    <a:pt x="1892" y="2930"/>
                  </a:lnTo>
                  <a:lnTo>
                    <a:pt x="1892" y="2930"/>
                  </a:lnTo>
                  <a:lnTo>
                    <a:pt x="1887" y="2942"/>
                  </a:lnTo>
                  <a:lnTo>
                    <a:pt x="1862" y="2964"/>
                  </a:lnTo>
                  <a:lnTo>
                    <a:pt x="1862" y="2974"/>
                  </a:lnTo>
                  <a:lnTo>
                    <a:pt x="1880" y="2985"/>
                  </a:lnTo>
                  <a:lnTo>
                    <a:pt x="1880" y="2994"/>
                  </a:lnTo>
                  <a:lnTo>
                    <a:pt x="1868" y="3000"/>
                  </a:lnTo>
                  <a:lnTo>
                    <a:pt x="1853" y="2997"/>
                  </a:lnTo>
                  <a:lnTo>
                    <a:pt x="1851" y="3001"/>
                  </a:lnTo>
                  <a:lnTo>
                    <a:pt x="1854" y="3016"/>
                  </a:lnTo>
                  <a:lnTo>
                    <a:pt x="1849" y="3046"/>
                  </a:lnTo>
                  <a:lnTo>
                    <a:pt x="1842" y="3049"/>
                  </a:lnTo>
                  <a:lnTo>
                    <a:pt x="1829" y="3043"/>
                  </a:lnTo>
                  <a:lnTo>
                    <a:pt x="1828" y="3048"/>
                  </a:lnTo>
                  <a:lnTo>
                    <a:pt x="1820" y="3074"/>
                  </a:lnTo>
                  <a:lnTo>
                    <a:pt x="1830" y="3086"/>
                  </a:lnTo>
                  <a:lnTo>
                    <a:pt x="1821" y="3132"/>
                  </a:lnTo>
                  <a:lnTo>
                    <a:pt x="1799" y="3149"/>
                  </a:lnTo>
                  <a:lnTo>
                    <a:pt x="1789" y="3163"/>
                  </a:lnTo>
                  <a:lnTo>
                    <a:pt x="1789" y="3172"/>
                  </a:lnTo>
                  <a:lnTo>
                    <a:pt x="1792" y="3175"/>
                  </a:lnTo>
                  <a:lnTo>
                    <a:pt x="1801" y="3173"/>
                  </a:lnTo>
                  <a:lnTo>
                    <a:pt x="1812" y="3168"/>
                  </a:lnTo>
                  <a:lnTo>
                    <a:pt x="1816" y="3169"/>
                  </a:lnTo>
                  <a:lnTo>
                    <a:pt x="1817" y="3183"/>
                  </a:lnTo>
                  <a:lnTo>
                    <a:pt x="1805" y="3201"/>
                  </a:lnTo>
                  <a:lnTo>
                    <a:pt x="1794" y="3228"/>
                  </a:lnTo>
                  <a:lnTo>
                    <a:pt x="1787" y="3231"/>
                  </a:lnTo>
                  <a:lnTo>
                    <a:pt x="1777" y="3230"/>
                  </a:lnTo>
                  <a:lnTo>
                    <a:pt x="1774" y="3233"/>
                  </a:lnTo>
                  <a:lnTo>
                    <a:pt x="1768" y="3253"/>
                  </a:lnTo>
                  <a:lnTo>
                    <a:pt x="1758" y="3267"/>
                  </a:lnTo>
                  <a:lnTo>
                    <a:pt x="1759" y="3266"/>
                  </a:lnTo>
                  <a:lnTo>
                    <a:pt x="1737" y="3270"/>
                  </a:lnTo>
                  <a:lnTo>
                    <a:pt x="1731" y="3274"/>
                  </a:lnTo>
                  <a:lnTo>
                    <a:pt x="1730" y="3286"/>
                  </a:lnTo>
                  <a:lnTo>
                    <a:pt x="1723" y="3292"/>
                  </a:lnTo>
                  <a:lnTo>
                    <a:pt x="1722" y="3307"/>
                  </a:lnTo>
                  <a:lnTo>
                    <a:pt x="1732" y="3341"/>
                  </a:lnTo>
                  <a:lnTo>
                    <a:pt x="1771" y="3362"/>
                  </a:lnTo>
                  <a:lnTo>
                    <a:pt x="1770" y="3375"/>
                  </a:lnTo>
                  <a:lnTo>
                    <a:pt x="1776" y="3391"/>
                  </a:lnTo>
                  <a:lnTo>
                    <a:pt x="1766" y="3422"/>
                  </a:lnTo>
                  <a:lnTo>
                    <a:pt x="1775" y="3423"/>
                  </a:lnTo>
                  <a:lnTo>
                    <a:pt x="1790" y="3417"/>
                  </a:lnTo>
                  <a:lnTo>
                    <a:pt x="1801" y="3422"/>
                  </a:lnTo>
                  <a:lnTo>
                    <a:pt x="1805" y="3421"/>
                  </a:lnTo>
                  <a:lnTo>
                    <a:pt x="1823" y="3398"/>
                  </a:lnTo>
                  <a:lnTo>
                    <a:pt x="1831" y="3395"/>
                  </a:lnTo>
                  <a:lnTo>
                    <a:pt x="1837" y="3405"/>
                  </a:lnTo>
                  <a:lnTo>
                    <a:pt x="1850" y="3410"/>
                  </a:lnTo>
                  <a:lnTo>
                    <a:pt x="1862" y="3425"/>
                  </a:lnTo>
                  <a:lnTo>
                    <a:pt x="1889" y="3412"/>
                  </a:lnTo>
                  <a:lnTo>
                    <a:pt x="1893" y="3414"/>
                  </a:lnTo>
                  <a:lnTo>
                    <a:pt x="1895" y="3421"/>
                  </a:lnTo>
                  <a:lnTo>
                    <a:pt x="1899" y="3422"/>
                  </a:lnTo>
                  <a:lnTo>
                    <a:pt x="1923" y="3410"/>
                  </a:lnTo>
                  <a:lnTo>
                    <a:pt x="1927" y="3410"/>
                  </a:lnTo>
                  <a:lnTo>
                    <a:pt x="1929" y="3428"/>
                  </a:lnTo>
                  <a:lnTo>
                    <a:pt x="1981" y="3417"/>
                  </a:lnTo>
                  <a:lnTo>
                    <a:pt x="2002" y="3426"/>
                  </a:lnTo>
                  <a:lnTo>
                    <a:pt x="2019" y="3423"/>
                  </a:lnTo>
                  <a:lnTo>
                    <a:pt x="2018" y="3429"/>
                  </a:lnTo>
                  <a:lnTo>
                    <a:pt x="2023" y="3405"/>
                  </a:lnTo>
                  <a:lnTo>
                    <a:pt x="1994" y="3375"/>
                  </a:lnTo>
                  <a:lnTo>
                    <a:pt x="1997" y="3365"/>
                  </a:lnTo>
                  <a:lnTo>
                    <a:pt x="2014" y="3368"/>
                  </a:lnTo>
                  <a:lnTo>
                    <a:pt x="2023" y="3359"/>
                  </a:lnTo>
                  <a:lnTo>
                    <a:pt x="2025" y="3336"/>
                  </a:lnTo>
                  <a:lnTo>
                    <a:pt x="2021" y="3316"/>
                  </a:lnTo>
                  <a:lnTo>
                    <a:pt x="2040" y="3305"/>
                  </a:lnTo>
                  <a:lnTo>
                    <a:pt x="2050" y="3304"/>
                  </a:lnTo>
                  <a:lnTo>
                    <a:pt x="2058" y="3309"/>
                  </a:lnTo>
                  <a:lnTo>
                    <a:pt x="2065" y="3304"/>
                  </a:lnTo>
                  <a:lnTo>
                    <a:pt x="2069" y="3286"/>
                  </a:lnTo>
                  <a:lnTo>
                    <a:pt x="2077" y="3276"/>
                  </a:lnTo>
                  <a:lnTo>
                    <a:pt x="2065" y="3253"/>
                  </a:lnTo>
                  <a:lnTo>
                    <a:pt x="2072" y="3222"/>
                  </a:lnTo>
                  <a:lnTo>
                    <a:pt x="2051" y="3218"/>
                  </a:lnTo>
                  <a:lnTo>
                    <a:pt x="2048" y="3212"/>
                  </a:lnTo>
                  <a:lnTo>
                    <a:pt x="2033" y="3212"/>
                  </a:lnTo>
                  <a:lnTo>
                    <a:pt x="2020" y="3202"/>
                  </a:lnTo>
                  <a:lnTo>
                    <a:pt x="2016" y="3177"/>
                  </a:lnTo>
                  <a:lnTo>
                    <a:pt x="2019" y="3172"/>
                  </a:lnTo>
                  <a:lnTo>
                    <a:pt x="2016" y="3167"/>
                  </a:lnTo>
                  <a:lnTo>
                    <a:pt x="2019" y="3161"/>
                  </a:lnTo>
                  <a:lnTo>
                    <a:pt x="2031" y="3150"/>
                  </a:lnTo>
                  <a:lnTo>
                    <a:pt x="2028" y="3145"/>
                  </a:lnTo>
                  <a:lnTo>
                    <a:pt x="2018" y="3142"/>
                  </a:lnTo>
                  <a:lnTo>
                    <a:pt x="1984" y="3146"/>
                  </a:lnTo>
                  <a:lnTo>
                    <a:pt x="1964" y="3137"/>
                  </a:lnTo>
                  <a:lnTo>
                    <a:pt x="1929" y="3154"/>
                  </a:lnTo>
                  <a:lnTo>
                    <a:pt x="1922" y="3152"/>
                  </a:lnTo>
                  <a:lnTo>
                    <a:pt x="1929" y="3125"/>
                  </a:lnTo>
                  <a:lnTo>
                    <a:pt x="1920" y="3106"/>
                  </a:lnTo>
                  <a:lnTo>
                    <a:pt x="1908" y="3103"/>
                  </a:lnTo>
                  <a:lnTo>
                    <a:pt x="1904" y="3094"/>
                  </a:lnTo>
                  <a:lnTo>
                    <a:pt x="1905" y="3074"/>
                  </a:lnTo>
                  <a:lnTo>
                    <a:pt x="1900" y="3063"/>
                  </a:lnTo>
                  <a:lnTo>
                    <a:pt x="1902" y="3057"/>
                  </a:lnTo>
                  <a:lnTo>
                    <a:pt x="1920" y="3050"/>
                  </a:lnTo>
                  <a:lnTo>
                    <a:pt x="1934" y="3038"/>
                  </a:lnTo>
                  <a:lnTo>
                    <a:pt x="1948" y="3066"/>
                  </a:lnTo>
                  <a:lnTo>
                    <a:pt x="1958" y="3073"/>
                  </a:lnTo>
                  <a:lnTo>
                    <a:pt x="1968" y="3071"/>
                  </a:lnTo>
                  <a:lnTo>
                    <a:pt x="1980" y="3061"/>
                  </a:lnTo>
                  <a:lnTo>
                    <a:pt x="1989" y="3034"/>
                  </a:lnTo>
                  <a:lnTo>
                    <a:pt x="2009" y="3011"/>
                  </a:lnTo>
                  <a:lnTo>
                    <a:pt x="2039" y="2993"/>
                  </a:lnTo>
                  <a:lnTo>
                    <a:pt x="2052" y="2972"/>
                  </a:lnTo>
                  <a:lnTo>
                    <a:pt x="2071" y="2965"/>
                  </a:lnTo>
                  <a:lnTo>
                    <a:pt x="2084" y="2951"/>
                  </a:lnTo>
                  <a:lnTo>
                    <a:pt x="2117" y="2934"/>
                  </a:lnTo>
                  <a:lnTo>
                    <a:pt x="2140" y="2918"/>
                  </a:lnTo>
                  <a:lnTo>
                    <a:pt x="2138" y="2911"/>
                  </a:lnTo>
                  <a:lnTo>
                    <a:pt x="2127" y="2907"/>
                  </a:lnTo>
                  <a:lnTo>
                    <a:pt x="2118" y="2899"/>
                  </a:lnTo>
                  <a:lnTo>
                    <a:pt x="2142" y="2881"/>
                  </a:lnTo>
                  <a:lnTo>
                    <a:pt x="2140" y="2875"/>
                  </a:lnTo>
                  <a:lnTo>
                    <a:pt x="2134" y="2872"/>
                  </a:lnTo>
                  <a:lnTo>
                    <a:pt x="2127" y="2873"/>
                  </a:lnTo>
                  <a:lnTo>
                    <a:pt x="2085" y="2904"/>
                  </a:lnTo>
                  <a:lnTo>
                    <a:pt x="2071" y="2900"/>
                  </a:lnTo>
                  <a:lnTo>
                    <a:pt x="2065" y="2888"/>
                  </a:lnTo>
                  <a:lnTo>
                    <a:pt x="2061" y="2850"/>
                  </a:lnTo>
                  <a:lnTo>
                    <a:pt x="2063" y="2838"/>
                  </a:lnTo>
                  <a:lnTo>
                    <a:pt x="2071" y="2833"/>
                  </a:lnTo>
                  <a:lnTo>
                    <a:pt x="2065" y="2814"/>
                  </a:lnTo>
                  <a:lnTo>
                    <a:pt x="2095" y="2780"/>
                  </a:lnTo>
                  <a:lnTo>
                    <a:pt x="2101" y="2763"/>
                  </a:lnTo>
                  <a:lnTo>
                    <a:pt x="2124" y="2730"/>
                  </a:lnTo>
                  <a:lnTo>
                    <a:pt x="2134" y="2702"/>
                  </a:lnTo>
                  <a:lnTo>
                    <a:pt x="2150" y="2697"/>
                  </a:lnTo>
                  <a:lnTo>
                    <a:pt x="2157" y="2682"/>
                  </a:lnTo>
                  <a:lnTo>
                    <a:pt x="2177" y="2660"/>
                  </a:lnTo>
                  <a:lnTo>
                    <a:pt x="2172" y="2627"/>
                  </a:lnTo>
                  <a:lnTo>
                    <a:pt x="2179" y="2617"/>
                  </a:lnTo>
                  <a:lnTo>
                    <a:pt x="2178" y="2614"/>
                  </a:lnTo>
                  <a:lnTo>
                    <a:pt x="2164" y="2607"/>
                  </a:lnTo>
                  <a:lnTo>
                    <a:pt x="2171" y="2571"/>
                  </a:lnTo>
                  <a:lnTo>
                    <a:pt x="2169" y="2551"/>
                  </a:lnTo>
                  <a:lnTo>
                    <a:pt x="2176" y="2528"/>
                  </a:lnTo>
                  <a:lnTo>
                    <a:pt x="2164" y="2496"/>
                  </a:lnTo>
                  <a:lnTo>
                    <a:pt x="2163" y="2472"/>
                  </a:lnTo>
                  <a:lnTo>
                    <a:pt x="2133" y="2433"/>
                  </a:lnTo>
                  <a:lnTo>
                    <a:pt x="2122" y="2406"/>
                  </a:lnTo>
                  <a:lnTo>
                    <a:pt x="2103" y="2395"/>
                  </a:lnTo>
                  <a:lnTo>
                    <a:pt x="2090" y="2368"/>
                  </a:lnTo>
                  <a:lnTo>
                    <a:pt x="2073" y="2354"/>
                  </a:lnTo>
                  <a:lnTo>
                    <a:pt x="2076" y="2337"/>
                  </a:lnTo>
                  <a:lnTo>
                    <a:pt x="2090" y="2295"/>
                  </a:lnTo>
                  <a:lnTo>
                    <a:pt x="2040" y="2278"/>
                  </a:lnTo>
                  <a:lnTo>
                    <a:pt x="2024" y="2265"/>
                  </a:lnTo>
                  <a:lnTo>
                    <a:pt x="2021" y="2227"/>
                  </a:lnTo>
                  <a:lnTo>
                    <a:pt x="2023" y="2219"/>
                  </a:lnTo>
                  <a:lnTo>
                    <a:pt x="2029" y="2213"/>
                  </a:lnTo>
                  <a:lnTo>
                    <a:pt x="2017" y="2201"/>
                  </a:lnTo>
                  <a:lnTo>
                    <a:pt x="1995" y="2189"/>
                  </a:lnTo>
                  <a:lnTo>
                    <a:pt x="1989" y="2186"/>
                  </a:lnTo>
                  <a:lnTo>
                    <a:pt x="1966" y="2189"/>
                  </a:lnTo>
                  <a:lnTo>
                    <a:pt x="1964" y="2186"/>
                  </a:lnTo>
                  <a:lnTo>
                    <a:pt x="1961" y="2176"/>
                  </a:lnTo>
                  <a:lnTo>
                    <a:pt x="1983" y="2159"/>
                  </a:lnTo>
                  <a:lnTo>
                    <a:pt x="1988" y="2151"/>
                  </a:lnTo>
                  <a:lnTo>
                    <a:pt x="1982" y="2142"/>
                  </a:lnTo>
                  <a:lnTo>
                    <a:pt x="1986" y="2133"/>
                  </a:lnTo>
                  <a:lnTo>
                    <a:pt x="1983" y="2128"/>
                  </a:lnTo>
                  <a:lnTo>
                    <a:pt x="1975" y="2123"/>
                  </a:lnTo>
                  <a:lnTo>
                    <a:pt x="1971" y="2102"/>
                  </a:lnTo>
                  <a:lnTo>
                    <a:pt x="1956" y="2094"/>
                  </a:lnTo>
                  <a:lnTo>
                    <a:pt x="1957" y="2088"/>
                  </a:lnTo>
                  <a:lnTo>
                    <a:pt x="1963" y="2084"/>
                  </a:lnTo>
                  <a:lnTo>
                    <a:pt x="1957" y="2078"/>
                  </a:lnTo>
                  <a:lnTo>
                    <a:pt x="1972" y="2070"/>
                  </a:lnTo>
                  <a:lnTo>
                    <a:pt x="2006" y="2069"/>
                  </a:lnTo>
                  <a:lnTo>
                    <a:pt x="2036" y="2042"/>
                  </a:lnTo>
                  <a:lnTo>
                    <a:pt x="2041" y="2031"/>
                  </a:lnTo>
                  <a:lnTo>
                    <a:pt x="2072" y="2045"/>
                  </a:lnTo>
                  <a:lnTo>
                    <a:pt x="2108" y="2053"/>
                  </a:lnTo>
                  <a:lnTo>
                    <a:pt x="2127" y="2060"/>
                  </a:lnTo>
                  <a:lnTo>
                    <a:pt x="2129" y="2039"/>
                  </a:lnTo>
                  <a:lnTo>
                    <a:pt x="2111" y="2026"/>
                  </a:lnTo>
                  <a:lnTo>
                    <a:pt x="2097" y="2001"/>
                  </a:lnTo>
                  <a:lnTo>
                    <a:pt x="2081" y="1992"/>
                  </a:lnTo>
                  <a:lnTo>
                    <a:pt x="2087" y="1982"/>
                  </a:lnTo>
                  <a:lnTo>
                    <a:pt x="2105" y="1980"/>
                  </a:lnTo>
                  <a:lnTo>
                    <a:pt x="2120" y="1974"/>
                  </a:lnTo>
                  <a:lnTo>
                    <a:pt x="2138" y="1987"/>
                  </a:lnTo>
                  <a:lnTo>
                    <a:pt x="2142" y="2000"/>
                  </a:lnTo>
                  <a:lnTo>
                    <a:pt x="2148" y="2003"/>
                  </a:lnTo>
                  <a:lnTo>
                    <a:pt x="2155" y="2017"/>
                  </a:lnTo>
                  <a:lnTo>
                    <a:pt x="2169" y="2022"/>
                  </a:lnTo>
                  <a:lnTo>
                    <a:pt x="2203" y="2018"/>
                  </a:lnTo>
                  <a:lnTo>
                    <a:pt x="2216" y="2013"/>
                  </a:lnTo>
                  <a:lnTo>
                    <a:pt x="2229" y="2025"/>
                  </a:lnTo>
                  <a:lnTo>
                    <a:pt x="2237" y="2043"/>
                  </a:lnTo>
                  <a:lnTo>
                    <a:pt x="2252" y="2041"/>
                  </a:lnTo>
                  <a:lnTo>
                    <a:pt x="2269" y="2045"/>
                  </a:lnTo>
                  <a:lnTo>
                    <a:pt x="2278" y="2049"/>
                  </a:lnTo>
                  <a:lnTo>
                    <a:pt x="2281" y="2055"/>
                  </a:lnTo>
                  <a:lnTo>
                    <a:pt x="2278" y="2070"/>
                  </a:lnTo>
                  <a:lnTo>
                    <a:pt x="2300" y="2065"/>
                  </a:lnTo>
                  <a:lnTo>
                    <a:pt x="2311" y="2069"/>
                  </a:lnTo>
                  <a:lnTo>
                    <a:pt x="2309" y="2038"/>
                  </a:lnTo>
                  <a:lnTo>
                    <a:pt x="2302" y="2023"/>
                  </a:lnTo>
                  <a:lnTo>
                    <a:pt x="2304" y="2020"/>
                  </a:lnTo>
                  <a:lnTo>
                    <a:pt x="2334" y="2027"/>
                  </a:lnTo>
                  <a:lnTo>
                    <a:pt x="2344" y="2026"/>
                  </a:lnTo>
                  <a:lnTo>
                    <a:pt x="2357" y="2036"/>
                  </a:lnTo>
                  <a:lnTo>
                    <a:pt x="2364" y="2035"/>
                  </a:lnTo>
                  <a:lnTo>
                    <a:pt x="2378" y="2030"/>
                  </a:lnTo>
                  <a:lnTo>
                    <a:pt x="2389" y="2017"/>
                  </a:lnTo>
                  <a:lnTo>
                    <a:pt x="2406" y="2010"/>
                  </a:lnTo>
                  <a:lnTo>
                    <a:pt x="2422" y="1995"/>
                  </a:lnTo>
                  <a:lnTo>
                    <a:pt x="2433" y="1995"/>
                  </a:lnTo>
                  <a:lnTo>
                    <a:pt x="2458" y="1981"/>
                  </a:lnTo>
                  <a:lnTo>
                    <a:pt x="2505" y="1967"/>
                  </a:lnTo>
                  <a:lnTo>
                    <a:pt x="2524" y="1957"/>
                  </a:lnTo>
                  <a:lnTo>
                    <a:pt x="2531" y="1958"/>
                  </a:lnTo>
                  <a:lnTo>
                    <a:pt x="2543" y="1972"/>
                  </a:lnTo>
                  <a:lnTo>
                    <a:pt x="2558" y="1977"/>
                  </a:lnTo>
                  <a:lnTo>
                    <a:pt x="2601" y="1944"/>
                  </a:lnTo>
                  <a:lnTo>
                    <a:pt x="2612" y="1928"/>
                  </a:lnTo>
                  <a:lnTo>
                    <a:pt x="2617" y="1904"/>
                  </a:lnTo>
                  <a:lnTo>
                    <a:pt x="2638" y="1890"/>
                  </a:lnTo>
                  <a:lnTo>
                    <a:pt x="2639" y="1879"/>
                  </a:lnTo>
                  <a:lnTo>
                    <a:pt x="2634" y="1860"/>
                  </a:lnTo>
                  <a:lnTo>
                    <a:pt x="2609" y="1835"/>
                  </a:lnTo>
                  <a:lnTo>
                    <a:pt x="2578" y="1819"/>
                  </a:lnTo>
                  <a:lnTo>
                    <a:pt x="2558" y="1804"/>
                  </a:lnTo>
                  <a:lnTo>
                    <a:pt x="2549" y="1800"/>
                  </a:lnTo>
                  <a:lnTo>
                    <a:pt x="2527" y="1800"/>
                  </a:lnTo>
                  <a:lnTo>
                    <a:pt x="2529" y="1765"/>
                  </a:lnTo>
                  <a:lnTo>
                    <a:pt x="2536" y="1759"/>
                  </a:lnTo>
                  <a:lnTo>
                    <a:pt x="2563" y="1751"/>
                  </a:lnTo>
                  <a:lnTo>
                    <a:pt x="2567" y="1747"/>
                  </a:lnTo>
                  <a:lnTo>
                    <a:pt x="2572" y="1738"/>
                  </a:lnTo>
                  <a:lnTo>
                    <a:pt x="2571" y="1725"/>
                  </a:lnTo>
                  <a:lnTo>
                    <a:pt x="2581" y="1701"/>
                  </a:lnTo>
                  <a:lnTo>
                    <a:pt x="2596" y="1698"/>
                  </a:lnTo>
                  <a:lnTo>
                    <a:pt x="2643" y="1698"/>
                  </a:lnTo>
                  <a:lnTo>
                    <a:pt x="2657" y="1694"/>
                  </a:lnTo>
                  <a:lnTo>
                    <a:pt x="2667" y="1682"/>
                  </a:lnTo>
                  <a:lnTo>
                    <a:pt x="2670" y="1655"/>
                  </a:lnTo>
                  <a:lnTo>
                    <a:pt x="2678" y="1646"/>
                  </a:lnTo>
                  <a:lnTo>
                    <a:pt x="2687" y="1630"/>
                  </a:lnTo>
                  <a:lnTo>
                    <a:pt x="2731" y="1613"/>
                  </a:lnTo>
                  <a:lnTo>
                    <a:pt x="2753" y="1561"/>
                  </a:lnTo>
                  <a:lnTo>
                    <a:pt x="2758" y="1557"/>
                  </a:lnTo>
                  <a:lnTo>
                    <a:pt x="2791" y="1553"/>
                  </a:lnTo>
                  <a:lnTo>
                    <a:pt x="2802" y="1545"/>
                  </a:lnTo>
                  <a:lnTo>
                    <a:pt x="2783" y="1501"/>
                  </a:lnTo>
                  <a:lnTo>
                    <a:pt x="2782" y="1485"/>
                  </a:lnTo>
                  <a:lnTo>
                    <a:pt x="2789" y="1448"/>
                  </a:lnTo>
                  <a:lnTo>
                    <a:pt x="2812" y="1394"/>
                  </a:lnTo>
                  <a:lnTo>
                    <a:pt x="2807" y="1356"/>
                  </a:lnTo>
                  <a:lnTo>
                    <a:pt x="2802" y="1340"/>
                  </a:lnTo>
                  <a:lnTo>
                    <a:pt x="2772" y="1318"/>
                  </a:lnTo>
                  <a:lnTo>
                    <a:pt x="2748" y="1265"/>
                  </a:lnTo>
                  <a:lnTo>
                    <a:pt x="2743" y="1265"/>
                  </a:lnTo>
                  <a:lnTo>
                    <a:pt x="2729" y="1285"/>
                  </a:lnTo>
                  <a:lnTo>
                    <a:pt x="2715" y="1297"/>
                  </a:lnTo>
                  <a:lnTo>
                    <a:pt x="2653" y="1281"/>
                  </a:lnTo>
                  <a:lnTo>
                    <a:pt x="2647" y="1279"/>
                  </a:lnTo>
                  <a:lnTo>
                    <a:pt x="2640" y="1268"/>
                  </a:lnTo>
                  <a:lnTo>
                    <a:pt x="2593" y="1272"/>
                  </a:lnTo>
                  <a:lnTo>
                    <a:pt x="2572" y="1268"/>
                  </a:lnTo>
                  <a:lnTo>
                    <a:pt x="2529" y="1236"/>
                  </a:lnTo>
                  <a:lnTo>
                    <a:pt x="2527" y="1230"/>
                  </a:lnTo>
                  <a:lnTo>
                    <a:pt x="2528" y="1215"/>
                  </a:lnTo>
                  <a:lnTo>
                    <a:pt x="2527" y="1182"/>
                  </a:lnTo>
                  <a:lnTo>
                    <a:pt x="2514" y="1156"/>
                  </a:lnTo>
                  <a:lnTo>
                    <a:pt x="2516" y="1153"/>
                  </a:lnTo>
                  <a:lnTo>
                    <a:pt x="2531" y="1155"/>
                  </a:lnTo>
                  <a:lnTo>
                    <a:pt x="2537" y="1152"/>
                  </a:lnTo>
                  <a:lnTo>
                    <a:pt x="2543" y="1138"/>
                  </a:lnTo>
                  <a:lnTo>
                    <a:pt x="2558" y="1139"/>
                  </a:lnTo>
                  <a:lnTo>
                    <a:pt x="2569" y="1136"/>
                  </a:lnTo>
                  <a:lnTo>
                    <a:pt x="2569" y="1132"/>
                  </a:lnTo>
                  <a:lnTo>
                    <a:pt x="2562" y="1123"/>
                  </a:lnTo>
                  <a:lnTo>
                    <a:pt x="2537" y="1108"/>
                  </a:lnTo>
                  <a:lnTo>
                    <a:pt x="2544" y="1076"/>
                  </a:lnTo>
                  <a:lnTo>
                    <a:pt x="2536" y="1057"/>
                  </a:lnTo>
                  <a:lnTo>
                    <a:pt x="2559" y="1033"/>
                  </a:lnTo>
                  <a:lnTo>
                    <a:pt x="2570" y="1026"/>
                  </a:lnTo>
                  <a:lnTo>
                    <a:pt x="2582" y="1023"/>
                  </a:lnTo>
                  <a:lnTo>
                    <a:pt x="2608" y="1029"/>
                  </a:lnTo>
                  <a:lnTo>
                    <a:pt x="2669" y="1023"/>
                  </a:lnTo>
                  <a:lnTo>
                    <a:pt x="2678" y="1025"/>
                  </a:lnTo>
                  <a:lnTo>
                    <a:pt x="2688" y="1040"/>
                  </a:lnTo>
                  <a:lnTo>
                    <a:pt x="2724" y="1038"/>
                  </a:lnTo>
                  <a:lnTo>
                    <a:pt x="2738" y="1030"/>
                  </a:lnTo>
                  <a:lnTo>
                    <a:pt x="2759" y="1043"/>
                  </a:lnTo>
                  <a:lnTo>
                    <a:pt x="2768" y="1046"/>
                  </a:lnTo>
                  <a:lnTo>
                    <a:pt x="2783" y="1042"/>
                  </a:lnTo>
                  <a:lnTo>
                    <a:pt x="2789" y="1032"/>
                  </a:lnTo>
                  <a:lnTo>
                    <a:pt x="2793" y="1005"/>
                  </a:lnTo>
                  <a:lnTo>
                    <a:pt x="2792" y="977"/>
                  </a:lnTo>
                  <a:lnTo>
                    <a:pt x="2796" y="933"/>
                  </a:lnTo>
                  <a:lnTo>
                    <a:pt x="2797" y="814"/>
                  </a:lnTo>
                  <a:lnTo>
                    <a:pt x="2813" y="787"/>
                  </a:lnTo>
                  <a:lnTo>
                    <a:pt x="2812" y="768"/>
                  </a:lnTo>
                  <a:lnTo>
                    <a:pt x="2816" y="756"/>
                  </a:lnTo>
                  <a:lnTo>
                    <a:pt x="2843" y="720"/>
                  </a:lnTo>
                  <a:lnTo>
                    <a:pt x="2854" y="697"/>
                  </a:lnTo>
                  <a:lnTo>
                    <a:pt x="2876" y="662"/>
                  </a:lnTo>
                  <a:lnTo>
                    <a:pt x="2889" y="623"/>
                  </a:lnTo>
                  <a:lnTo>
                    <a:pt x="2902" y="568"/>
                  </a:lnTo>
                  <a:lnTo>
                    <a:pt x="2897" y="552"/>
                  </a:lnTo>
                  <a:lnTo>
                    <a:pt x="2889" y="485"/>
                  </a:lnTo>
                  <a:lnTo>
                    <a:pt x="2889" y="439"/>
                  </a:lnTo>
                  <a:lnTo>
                    <a:pt x="2876" y="423"/>
                  </a:lnTo>
                  <a:lnTo>
                    <a:pt x="2874" y="415"/>
                  </a:lnTo>
                  <a:lnTo>
                    <a:pt x="2882" y="367"/>
                  </a:lnTo>
                  <a:lnTo>
                    <a:pt x="2889" y="357"/>
                  </a:lnTo>
                  <a:lnTo>
                    <a:pt x="2895" y="336"/>
                  </a:lnTo>
                  <a:lnTo>
                    <a:pt x="2896" y="309"/>
                  </a:lnTo>
                  <a:lnTo>
                    <a:pt x="2889" y="273"/>
                  </a:lnTo>
                  <a:lnTo>
                    <a:pt x="2889" y="272"/>
                  </a:lnTo>
                  <a:lnTo>
                    <a:pt x="2883" y="277"/>
                  </a:lnTo>
                  <a:lnTo>
                    <a:pt x="2875" y="276"/>
                  </a:lnTo>
                  <a:lnTo>
                    <a:pt x="2854" y="267"/>
                  </a:lnTo>
                  <a:lnTo>
                    <a:pt x="2843" y="269"/>
                  </a:lnTo>
                  <a:lnTo>
                    <a:pt x="2827" y="262"/>
                  </a:lnTo>
                  <a:lnTo>
                    <a:pt x="2807" y="261"/>
                  </a:lnTo>
                  <a:lnTo>
                    <a:pt x="2790" y="253"/>
                  </a:lnTo>
                  <a:lnTo>
                    <a:pt x="2785" y="214"/>
                  </a:lnTo>
                  <a:lnTo>
                    <a:pt x="2787" y="207"/>
                  </a:lnTo>
                  <a:lnTo>
                    <a:pt x="2796" y="197"/>
                  </a:lnTo>
                  <a:lnTo>
                    <a:pt x="2782" y="205"/>
                  </a:lnTo>
                  <a:lnTo>
                    <a:pt x="2767" y="206"/>
                  </a:lnTo>
                  <a:lnTo>
                    <a:pt x="2759" y="201"/>
                  </a:lnTo>
                  <a:lnTo>
                    <a:pt x="2744" y="201"/>
                  </a:lnTo>
                  <a:lnTo>
                    <a:pt x="2729" y="190"/>
                  </a:lnTo>
                  <a:lnTo>
                    <a:pt x="2688" y="178"/>
                  </a:lnTo>
                  <a:lnTo>
                    <a:pt x="2669" y="147"/>
                  </a:lnTo>
                  <a:lnTo>
                    <a:pt x="2654" y="144"/>
                  </a:lnTo>
                  <a:lnTo>
                    <a:pt x="2640" y="80"/>
                  </a:lnTo>
                  <a:lnTo>
                    <a:pt x="2630" y="61"/>
                  </a:lnTo>
                  <a:lnTo>
                    <a:pt x="2627" y="39"/>
                  </a:lnTo>
                  <a:lnTo>
                    <a:pt x="2617" y="31"/>
                  </a:lnTo>
                  <a:lnTo>
                    <a:pt x="2584" y="23"/>
                  </a:lnTo>
                  <a:lnTo>
                    <a:pt x="2558" y="8"/>
                  </a:lnTo>
                  <a:lnTo>
                    <a:pt x="2532" y="0"/>
                  </a:lnTo>
                  <a:lnTo>
                    <a:pt x="2498" y="6"/>
                  </a:lnTo>
                  <a:lnTo>
                    <a:pt x="2465" y="15"/>
                  </a:lnTo>
                  <a:lnTo>
                    <a:pt x="2404" y="40"/>
                  </a:lnTo>
                  <a:lnTo>
                    <a:pt x="2384" y="41"/>
                  </a:lnTo>
                  <a:lnTo>
                    <a:pt x="2354" y="50"/>
                  </a:lnTo>
                  <a:lnTo>
                    <a:pt x="2316" y="55"/>
                  </a:lnTo>
                  <a:lnTo>
                    <a:pt x="2287" y="65"/>
                  </a:lnTo>
                  <a:lnTo>
                    <a:pt x="2260" y="68"/>
                  </a:lnTo>
                  <a:lnTo>
                    <a:pt x="2208" y="94"/>
                  </a:lnTo>
                  <a:lnTo>
                    <a:pt x="2178" y="74"/>
                  </a:lnTo>
                  <a:lnTo>
                    <a:pt x="2157" y="69"/>
                  </a:lnTo>
                  <a:lnTo>
                    <a:pt x="2132" y="78"/>
                  </a:lnTo>
                  <a:lnTo>
                    <a:pt x="2107" y="74"/>
                  </a:lnTo>
                  <a:lnTo>
                    <a:pt x="2082" y="84"/>
                  </a:lnTo>
                  <a:lnTo>
                    <a:pt x="2047" y="77"/>
                  </a:lnTo>
                  <a:lnTo>
                    <a:pt x="1965" y="93"/>
                  </a:lnTo>
                  <a:lnTo>
                    <a:pt x="1914" y="113"/>
                  </a:lnTo>
                  <a:lnTo>
                    <a:pt x="1897" y="115"/>
                  </a:lnTo>
                  <a:lnTo>
                    <a:pt x="1877" y="130"/>
                  </a:lnTo>
                  <a:lnTo>
                    <a:pt x="1834" y="153"/>
                  </a:lnTo>
                  <a:lnTo>
                    <a:pt x="1756" y="185"/>
                  </a:lnTo>
                  <a:lnTo>
                    <a:pt x="1724" y="206"/>
                  </a:lnTo>
                  <a:lnTo>
                    <a:pt x="1690" y="214"/>
                  </a:lnTo>
                  <a:lnTo>
                    <a:pt x="1662" y="233"/>
                  </a:lnTo>
                  <a:lnTo>
                    <a:pt x="1642" y="259"/>
                  </a:lnTo>
                  <a:lnTo>
                    <a:pt x="1585" y="302"/>
                  </a:lnTo>
                  <a:lnTo>
                    <a:pt x="1562" y="330"/>
                  </a:lnTo>
                  <a:lnTo>
                    <a:pt x="1551" y="359"/>
                  </a:lnTo>
                  <a:lnTo>
                    <a:pt x="1541" y="379"/>
                  </a:lnTo>
                  <a:lnTo>
                    <a:pt x="1542" y="393"/>
                  </a:lnTo>
                  <a:lnTo>
                    <a:pt x="1538" y="421"/>
                  </a:lnTo>
                  <a:lnTo>
                    <a:pt x="1532" y="444"/>
                  </a:lnTo>
                  <a:lnTo>
                    <a:pt x="1517" y="479"/>
                  </a:lnTo>
                  <a:lnTo>
                    <a:pt x="1502" y="491"/>
                  </a:lnTo>
                  <a:lnTo>
                    <a:pt x="1525" y="552"/>
                  </a:lnTo>
                  <a:lnTo>
                    <a:pt x="1528" y="554"/>
                  </a:lnTo>
                  <a:lnTo>
                    <a:pt x="1536" y="554"/>
                  </a:lnTo>
                  <a:lnTo>
                    <a:pt x="1539" y="561"/>
                  </a:lnTo>
                  <a:lnTo>
                    <a:pt x="1538" y="608"/>
                  </a:lnTo>
                  <a:lnTo>
                    <a:pt x="1546" y="644"/>
                  </a:lnTo>
                  <a:lnTo>
                    <a:pt x="1543" y="667"/>
                  </a:lnTo>
                  <a:lnTo>
                    <a:pt x="1533" y="674"/>
                  </a:lnTo>
                  <a:lnTo>
                    <a:pt x="1540" y="699"/>
                  </a:lnTo>
                  <a:lnTo>
                    <a:pt x="1540" y="708"/>
                  </a:lnTo>
                  <a:lnTo>
                    <a:pt x="1509" y="728"/>
                  </a:lnTo>
                  <a:lnTo>
                    <a:pt x="1502" y="739"/>
                  </a:lnTo>
                  <a:lnTo>
                    <a:pt x="1511" y="760"/>
                  </a:lnTo>
                  <a:lnTo>
                    <a:pt x="1529" y="776"/>
                  </a:lnTo>
                  <a:lnTo>
                    <a:pt x="1544" y="785"/>
                  </a:lnTo>
                  <a:lnTo>
                    <a:pt x="1556" y="787"/>
                  </a:lnTo>
                  <a:lnTo>
                    <a:pt x="1589" y="783"/>
                  </a:lnTo>
                  <a:lnTo>
                    <a:pt x="1654" y="811"/>
                  </a:lnTo>
                  <a:lnTo>
                    <a:pt x="1663" y="810"/>
                  </a:lnTo>
                  <a:lnTo>
                    <a:pt x="1670" y="805"/>
                  </a:lnTo>
                  <a:lnTo>
                    <a:pt x="1678" y="789"/>
                  </a:lnTo>
                  <a:lnTo>
                    <a:pt x="1698" y="788"/>
                  </a:lnTo>
                  <a:lnTo>
                    <a:pt x="1717" y="780"/>
                  </a:lnTo>
                  <a:lnTo>
                    <a:pt x="1731" y="787"/>
                  </a:lnTo>
                  <a:lnTo>
                    <a:pt x="1733" y="796"/>
                  </a:lnTo>
                  <a:lnTo>
                    <a:pt x="1763" y="798"/>
                  </a:lnTo>
                  <a:lnTo>
                    <a:pt x="1771" y="802"/>
                  </a:lnTo>
                  <a:lnTo>
                    <a:pt x="1773" y="806"/>
                  </a:lnTo>
                  <a:lnTo>
                    <a:pt x="1769" y="808"/>
                  </a:lnTo>
                  <a:lnTo>
                    <a:pt x="1740" y="811"/>
                  </a:lnTo>
                  <a:lnTo>
                    <a:pt x="1735" y="817"/>
                  </a:lnTo>
                  <a:lnTo>
                    <a:pt x="1682" y="903"/>
                  </a:lnTo>
                  <a:lnTo>
                    <a:pt x="1679" y="925"/>
                  </a:lnTo>
                  <a:lnTo>
                    <a:pt x="1683" y="1029"/>
                  </a:lnTo>
                  <a:lnTo>
                    <a:pt x="1722" y="1075"/>
                  </a:lnTo>
                  <a:lnTo>
                    <a:pt x="1733" y="1092"/>
                  </a:lnTo>
                  <a:lnTo>
                    <a:pt x="1804" y="1093"/>
                  </a:lnTo>
                  <a:lnTo>
                    <a:pt x="1879" y="1091"/>
                  </a:lnTo>
                  <a:lnTo>
                    <a:pt x="1874" y="1122"/>
                  </a:lnTo>
                  <a:lnTo>
                    <a:pt x="1882" y="1124"/>
                  </a:lnTo>
                  <a:lnTo>
                    <a:pt x="1890" y="1121"/>
                  </a:lnTo>
                  <a:lnTo>
                    <a:pt x="1881" y="1128"/>
                  </a:lnTo>
                  <a:lnTo>
                    <a:pt x="1847" y="1129"/>
                  </a:lnTo>
                  <a:lnTo>
                    <a:pt x="1873" y="1141"/>
                  </a:lnTo>
                  <a:lnTo>
                    <a:pt x="1877" y="1153"/>
                  </a:lnTo>
                  <a:lnTo>
                    <a:pt x="1887" y="1166"/>
                  </a:lnTo>
                  <a:lnTo>
                    <a:pt x="1896" y="1215"/>
                  </a:lnTo>
                  <a:lnTo>
                    <a:pt x="1875" y="1276"/>
                  </a:lnTo>
                  <a:lnTo>
                    <a:pt x="1855" y="1307"/>
                  </a:lnTo>
                  <a:lnTo>
                    <a:pt x="1846" y="1319"/>
                  </a:lnTo>
                  <a:lnTo>
                    <a:pt x="1811" y="1352"/>
                  </a:lnTo>
                  <a:lnTo>
                    <a:pt x="1748" y="1383"/>
                  </a:lnTo>
                  <a:lnTo>
                    <a:pt x="1703" y="1411"/>
                  </a:lnTo>
                  <a:lnTo>
                    <a:pt x="1690" y="1434"/>
                  </a:lnTo>
                  <a:lnTo>
                    <a:pt x="1668" y="1451"/>
                  </a:lnTo>
                  <a:lnTo>
                    <a:pt x="1648" y="1501"/>
                  </a:lnTo>
                  <a:lnTo>
                    <a:pt x="1630" y="1524"/>
                  </a:lnTo>
                  <a:lnTo>
                    <a:pt x="1607" y="1526"/>
                  </a:lnTo>
                  <a:lnTo>
                    <a:pt x="1573" y="1537"/>
                  </a:lnTo>
                  <a:lnTo>
                    <a:pt x="1559" y="1543"/>
                  </a:lnTo>
                  <a:lnTo>
                    <a:pt x="1544" y="1545"/>
                  </a:lnTo>
                  <a:lnTo>
                    <a:pt x="1512" y="1519"/>
                  </a:lnTo>
                  <a:lnTo>
                    <a:pt x="1468" y="1507"/>
                  </a:lnTo>
                  <a:lnTo>
                    <a:pt x="1457" y="1486"/>
                  </a:lnTo>
                  <a:lnTo>
                    <a:pt x="1442" y="1477"/>
                  </a:lnTo>
                  <a:lnTo>
                    <a:pt x="1415" y="1466"/>
                  </a:lnTo>
                  <a:lnTo>
                    <a:pt x="1405" y="1465"/>
                  </a:lnTo>
                  <a:lnTo>
                    <a:pt x="1370" y="1473"/>
                  </a:lnTo>
                  <a:lnTo>
                    <a:pt x="1355" y="1472"/>
                  </a:lnTo>
                  <a:lnTo>
                    <a:pt x="1344" y="1466"/>
                  </a:lnTo>
                  <a:lnTo>
                    <a:pt x="1321" y="1442"/>
                  </a:lnTo>
                  <a:lnTo>
                    <a:pt x="1307" y="1437"/>
                  </a:lnTo>
                  <a:lnTo>
                    <a:pt x="1297" y="1429"/>
                  </a:lnTo>
                  <a:lnTo>
                    <a:pt x="1288" y="1426"/>
                  </a:lnTo>
                  <a:lnTo>
                    <a:pt x="1255" y="1431"/>
                  </a:lnTo>
                  <a:lnTo>
                    <a:pt x="1245" y="1418"/>
                  </a:lnTo>
                  <a:lnTo>
                    <a:pt x="1230" y="1414"/>
                  </a:lnTo>
                  <a:lnTo>
                    <a:pt x="1218" y="1403"/>
                  </a:lnTo>
                  <a:lnTo>
                    <a:pt x="1201" y="1395"/>
                  </a:lnTo>
                  <a:lnTo>
                    <a:pt x="1211" y="1389"/>
                  </a:lnTo>
                  <a:lnTo>
                    <a:pt x="1220" y="1391"/>
                  </a:lnTo>
                  <a:lnTo>
                    <a:pt x="1208" y="1382"/>
                  </a:lnTo>
                  <a:lnTo>
                    <a:pt x="1210" y="1379"/>
                  </a:lnTo>
                  <a:lnTo>
                    <a:pt x="1246" y="1384"/>
                  </a:lnTo>
                  <a:lnTo>
                    <a:pt x="1256" y="1365"/>
                  </a:lnTo>
                  <a:lnTo>
                    <a:pt x="1261" y="1349"/>
                  </a:lnTo>
                  <a:lnTo>
                    <a:pt x="1271" y="1344"/>
                  </a:lnTo>
                  <a:lnTo>
                    <a:pt x="1276" y="1335"/>
                  </a:lnTo>
                  <a:lnTo>
                    <a:pt x="1284" y="1334"/>
                  </a:lnTo>
                  <a:lnTo>
                    <a:pt x="1293" y="1312"/>
                  </a:lnTo>
                  <a:lnTo>
                    <a:pt x="1290" y="1304"/>
                  </a:lnTo>
                  <a:lnTo>
                    <a:pt x="1274" y="1299"/>
                  </a:lnTo>
                  <a:lnTo>
                    <a:pt x="1274" y="1276"/>
                  </a:lnTo>
                  <a:lnTo>
                    <a:pt x="1261" y="1274"/>
                  </a:lnTo>
                  <a:lnTo>
                    <a:pt x="1263" y="1269"/>
                  </a:lnTo>
                  <a:lnTo>
                    <a:pt x="1282" y="1267"/>
                  </a:lnTo>
                  <a:lnTo>
                    <a:pt x="1284" y="1264"/>
                  </a:lnTo>
                  <a:lnTo>
                    <a:pt x="1281" y="1247"/>
                  </a:lnTo>
                  <a:lnTo>
                    <a:pt x="1292" y="1237"/>
                  </a:lnTo>
                  <a:lnTo>
                    <a:pt x="1296" y="1228"/>
                  </a:lnTo>
                  <a:lnTo>
                    <a:pt x="1291" y="1205"/>
                  </a:lnTo>
                  <a:lnTo>
                    <a:pt x="1278" y="1184"/>
                  </a:lnTo>
                  <a:lnTo>
                    <a:pt x="1278" y="1166"/>
                  </a:lnTo>
                  <a:lnTo>
                    <a:pt x="1260" y="1144"/>
                  </a:lnTo>
                  <a:lnTo>
                    <a:pt x="1247" y="1082"/>
                  </a:lnTo>
                  <a:lnTo>
                    <a:pt x="1251" y="1060"/>
                  </a:lnTo>
                  <a:lnTo>
                    <a:pt x="1268" y="1048"/>
                  </a:lnTo>
                  <a:lnTo>
                    <a:pt x="1276" y="1050"/>
                  </a:lnTo>
                  <a:lnTo>
                    <a:pt x="1278" y="1055"/>
                  </a:lnTo>
                  <a:lnTo>
                    <a:pt x="1282" y="1056"/>
                  </a:lnTo>
                  <a:lnTo>
                    <a:pt x="1304" y="1047"/>
                  </a:lnTo>
                  <a:lnTo>
                    <a:pt x="1317" y="1061"/>
                  </a:lnTo>
                  <a:lnTo>
                    <a:pt x="1326" y="1064"/>
                  </a:lnTo>
                  <a:lnTo>
                    <a:pt x="1329" y="1073"/>
                  </a:lnTo>
                  <a:lnTo>
                    <a:pt x="1353" y="1065"/>
                  </a:lnTo>
                  <a:lnTo>
                    <a:pt x="1359" y="1060"/>
                  </a:lnTo>
                  <a:lnTo>
                    <a:pt x="1375" y="1055"/>
                  </a:lnTo>
                  <a:lnTo>
                    <a:pt x="1410" y="1026"/>
                  </a:lnTo>
                  <a:lnTo>
                    <a:pt x="1415" y="1015"/>
                  </a:lnTo>
                  <a:lnTo>
                    <a:pt x="1421" y="987"/>
                  </a:lnTo>
                  <a:lnTo>
                    <a:pt x="1435" y="987"/>
                  </a:lnTo>
                  <a:lnTo>
                    <a:pt x="1444" y="978"/>
                  </a:lnTo>
                  <a:lnTo>
                    <a:pt x="1456" y="972"/>
                  </a:lnTo>
                  <a:lnTo>
                    <a:pt x="1457" y="967"/>
                  </a:lnTo>
                  <a:lnTo>
                    <a:pt x="1451" y="957"/>
                  </a:lnTo>
                  <a:lnTo>
                    <a:pt x="1449" y="928"/>
                  </a:lnTo>
                  <a:lnTo>
                    <a:pt x="1438" y="912"/>
                  </a:lnTo>
                  <a:lnTo>
                    <a:pt x="1381" y="904"/>
                  </a:lnTo>
                  <a:lnTo>
                    <a:pt x="1358" y="921"/>
                  </a:lnTo>
                  <a:lnTo>
                    <a:pt x="1344" y="919"/>
                  </a:lnTo>
                  <a:lnTo>
                    <a:pt x="1329" y="898"/>
                  </a:lnTo>
                  <a:lnTo>
                    <a:pt x="1322" y="878"/>
                  </a:lnTo>
                  <a:lnTo>
                    <a:pt x="1314" y="872"/>
                  </a:lnTo>
                  <a:lnTo>
                    <a:pt x="1322" y="817"/>
                  </a:lnTo>
                  <a:lnTo>
                    <a:pt x="1315" y="779"/>
                  </a:lnTo>
                  <a:lnTo>
                    <a:pt x="1297" y="742"/>
                  </a:lnTo>
                  <a:lnTo>
                    <a:pt x="1292" y="724"/>
                  </a:lnTo>
                  <a:lnTo>
                    <a:pt x="1281" y="719"/>
                  </a:lnTo>
                  <a:lnTo>
                    <a:pt x="1273" y="694"/>
                  </a:lnTo>
                  <a:lnTo>
                    <a:pt x="1266" y="690"/>
                  </a:lnTo>
                  <a:lnTo>
                    <a:pt x="1258" y="691"/>
                  </a:lnTo>
                  <a:lnTo>
                    <a:pt x="1256" y="689"/>
                  </a:lnTo>
                  <a:lnTo>
                    <a:pt x="1271" y="675"/>
                  </a:lnTo>
                  <a:lnTo>
                    <a:pt x="1268" y="668"/>
                  </a:lnTo>
                  <a:lnTo>
                    <a:pt x="1214" y="683"/>
                  </a:lnTo>
                  <a:lnTo>
                    <a:pt x="1207" y="688"/>
                  </a:lnTo>
                  <a:lnTo>
                    <a:pt x="1197" y="706"/>
                  </a:lnTo>
                  <a:lnTo>
                    <a:pt x="1184" y="717"/>
                  </a:lnTo>
                  <a:lnTo>
                    <a:pt x="1142" y="729"/>
                  </a:lnTo>
                  <a:lnTo>
                    <a:pt x="1123" y="723"/>
                  </a:lnTo>
                  <a:lnTo>
                    <a:pt x="1086" y="700"/>
                  </a:lnTo>
                  <a:lnTo>
                    <a:pt x="1080" y="679"/>
                  </a:lnTo>
                  <a:lnTo>
                    <a:pt x="1093" y="655"/>
                  </a:lnTo>
                  <a:lnTo>
                    <a:pt x="1092" y="646"/>
                  </a:lnTo>
                  <a:lnTo>
                    <a:pt x="1084" y="655"/>
                  </a:lnTo>
                  <a:lnTo>
                    <a:pt x="1079" y="655"/>
                  </a:lnTo>
                  <a:lnTo>
                    <a:pt x="1073" y="651"/>
                  </a:lnTo>
                  <a:lnTo>
                    <a:pt x="1073" y="641"/>
                  </a:lnTo>
                  <a:lnTo>
                    <a:pt x="1056" y="641"/>
                  </a:lnTo>
                  <a:lnTo>
                    <a:pt x="1038" y="644"/>
                  </a:lnTo>
                  <a:lnTo>
                    <a:pt x="1026" y="653"/>
                  </a:lnTo>
                  <a:lnTo>
                    <a:pt x="1010" y="753"/>
                  </a:lnTo>
                  <a:lnTo>
                    <a:pt x="964" y="909"/>
                  </a:lnTo>
                  <a:lnTo>
                    <a:pt x="949" y="999"/>
                  </a:lnTo>
                  <a:lnTo>
                    <a:pt x="949" y="1034"/>
                  </a:lnTo>
                  <a:lnTo>
                    <a:pt x="937" y="1105"/>
                  </a:lnTo>
                  <a:lnTo>
                    <a:pt x="918" y="1208"/>
                  </a:lnTo>
                  <a:lnTo>
                    <a:pt x="903" y="1257"/>
                  </a:lnTo>
                  <a:lnTo>
                    <a:pt x="904" y="1261"/>
                  </a:lnTo>
                  <a:lnTo>
                    <a:pt x="917" y="1260"/>
                  </a:lnTo>
                  <a:lnTo>
                    <a:pt x="919" y="1262"/>
                  </a:lnTo>
                  <a:lnTo>
                    <a:pt x="900" y="1279"/>
                  </a:lnTo>
                  <a:lnTo>
                    <a:pt x="894" y="1290"/>
                  </a:lnTo>
                  <a:lnTo>
                    <a:pt x="870" y="1360"/>
                  </a:lnTo>
                  <a:lnTo>
                    <a:pt x="794" y="1537"/>
                  </a:lnTo>
                  <a:lnTo>
                    <a:pt x="775" y="1573"/>
                  </a:lnTo>
                  <a:lnTo>
                    <a:pt x="731" y="1638"/>
                  </a:lnTo>
                  <a:lnTo>
                    <a:pt x="652" y="1727"/>
                  </a:lnTo>
                  <a:lnTo>
                    <a:pt x="611" y="1782"/>
                  </a:lnTo>
                  <a:lnTo>
                    <a:pt x="587" y="1811"/>
                  </a:lnTo>
                  <a:lnTo>
                    <a:pt x="561" y="1851"/>
                  </a:lnTo>
                  <a:lnTo>
                    <a:pt x="544" y="1864"/>
                  </a:lnTo>
                  <a:lnTo>
                    <a:pt x="525" y="1871"/>
                  </a:lnTo>
                  <a:lnTo>
                    <a:pt x="464" y="1865"/>
                  </a:lnTo>
                  <a:lnTo>
                    <a:pt x="457" y="1873"/>
                  </a:lnTo>
                  <a:lnTo>
                    <a:pt x="457" y="1878"/>
                  </a:lnTo>
                  <a:lnTo>
                    <a:pt x="475" y="1940"/>
                  </a:lnTo>
                  <a:lnTo>
                    <a:pt x="487" y="1957"/>
                  </a:lnTo>
                  <a:lnTo>
                    <a:pt x="467" y="1986"/>
                  </a:lnTo>
                  <a:lnTo>
                    <a:pt x="465" y="1995"/>
                  </a:lnTo>
                  <a:lnTo>
                    <a:pt x="493" y="2026"/>
                  </a:lnTo>
                  <a:lnTo>
                    <a:pt x="505" y="2053"/>
                  </a:lnTo>
                  <a:lnTo>
                    <a:pt x="494" y="2063"/>
                  </a:lnTo>
                  <a:lnTo>
                    <a:pt x="480" y="2070"/>
                  </a:lnTo>
                  <a:lnTo>
                    <a:pt x="449" y="2043"/>
                  </a:lnTo>
                  <a:lnTo>
                    <a:pt x="441" y="2041"/>
                  </a:lnTo>
                  <a:lnTo>
                    <a:pt x="391" y="2062"/>
                  </a:lnTo>
                  <a:lnTo>
                    <a:pt x="347" y="2071"/>
                  </a:lnTo>
                  <a:lnTo>
                    <a:pt x="341" y="2076"/>
                  </a:lnTo>
                  <a:lnTo>
                    <a:pt x="339" y="2086"/>
                  </a:lnTo>
                  <a:lnTo>
                    <a:pt x="346" y="2111"/>
                  </a:lnTo>
                  <a:lnTo>
                    <a:pt x="345" y="2117"/>
                  </a:lnTo>
                  <a:lnTo>
                    <a:pt x="356" y="2117"/>
                  </a:lnTo>
                  <a:lnTo>
                    <a:pt x="361" y="2104"/>
                  </a:lnTo>
                  <a:lnTo>
                    <a:pt x="376" y="2109"/>
                  </a:lnTo>
                  <a:lnTo>
                    <a:pt x="385" y="2108"/>
                  </a:lnTo>
                  <a:lnTo>
                    <a:pt x="410" y="2099"/>
                  </a:lnTo>
                  <a:lnTo>
                    <a:pt x="428" y="2098"/>
                  </a:lnTo>
                  <a:lnTo>
                    <a:pt x="448" y="2103"/>
                  </a:lnTo>
                  <a:lnTo>
                    <a:pt x="465" y="2115"/>
                  </a:lnTo>
                  <a:lnTo>
                    <a:pt x="467" y="2133"/>
                  </a:lnTo>
                  <a:lnTo>
                    <a:pt x="487" y="2155"/>
                  </a:lnTo>
                  <a:lnTo>
                    <a:pt x="488" y="2200"/>
                  </a:lnTo>
                  <a:lnTo>
                    <a:pt x="493" y="2213"/>
                  </a:lnTo>
                  <a:lnTo>
                    <a:pt x="504" y="2219"/>
                  </a:lnTo>
                  <a:lnTo>
                    <a:pt x="540" y="2221"/>
                  </a:lnTo>
                  <a:lnTo>
                    <a:pt x="565" y="2232"/>
                  </a:lnTo>
                  <a:lnTo>
                    <a:pt x="571" y="2247"/>
                  </a:lnTo>
                  <a:lnTo>
                    <a:pt x="519" y="2275"/>
                  </a:lnTo>
                  <a:lnTo>
                    <a:pt x="493" y="2254"/>
                  </a:lnTo>
                  <a:lnTo>
                    <a:pt x="486" y="2250"/>
                  </a:lnTo>
                  <a:lnTo>
                    <a:pt x="453" y="2244"/>
                  </a:lnTo>
                  <a:lnTo>
                    <a:pt x="449" y="2222"/>
                  </a:lnTo>
                  <a:lnTo>
                    <a:pt x="430" y="2206"/>
                  </a:lnTo>
                  <a:lnTo>
                    <a:pt x="418" y="2185"/>
                  </a:lnTo>
                  <a:lnTo>
                    <a:pt x="403" y="2182"/>
                  </a:lnTo>
                  <a:lnTo>
                    <a:pt x="381" y="2186"/>
                  </a:lnTo>
                  <a:lnTo>
                    <a:pt x="353" y="2170"/>
                  </a:lnTo>
                  <a:lnTo>
                    <a:pt x="327" y="2176"/>
                  </a:lnTo>
                  <a:lnTo>
                    <a:pt x="307" y="2174"/>
                  </a:lnTo>
                  <a:lnTo>
                    <a:pt x="309" y="2170"/>
                  </a:lnTo>
                </a:path>
              </a:pathLst>
            </a:custGeom>
            <a:solidFill>
              <a:srgbClr val="344094"/>
            </a:solidFill>
            <a:ln w="3175">
              <a:solidFill>
                <a:srgbClr val="34409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662"/>
            </a:p>
          </p:txBody>
        </p: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490CDBF1-170C-4ACF-A662-7DB0CCFA0DEC}"/>
                </a:ext>
              </a:extLst>
            </p:cNvPr>
            <p:cNvSpPr/>
            <p:nvPr/>
          </p:nvSpPr>
          <p:spPr>
            <a:xfrm>
              <a:off x="10258432" y="3098168"/>
              <a:ext cx="144016" cy="144016"/>
            </a:xfrm>
            <a:prstGeom prst="ellipse">
              <a:avLst/>
            </a:prstGeom>
            <a:solidFill>
              <a:srgbClr val="E57334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62">
                <a:solidFill>
                  <a:schemeClr val="tx1"/>
                </a:solidFill>
              </a:endParaRPr>
            </a:p>
          </p:txBody>
        </p:sp>
      </p:grpSp>
      <p:sp>
        <p:nvSpPr>
          <p:cNvPr id="45" name="Tekstvak 44">
            <a:extLst>
              <a:ext uri="{FF2B5EF4-FFF2-40B4-BE49-F238E27FC236}">
                <a16:creationId xmlns:a16="http://schemas.microsoft.com/office/drawing/2014/main" id="{16B8FD9B-B910-4D8F-A051-E55C2E94AC6C}"/>
              </a:ext>
            </a:extLst>
          </p:cNvPr>
          <p:cNvSpPr txBox="1"/>
          <p:nvPr/>
        </p:nvSpPr>
        <p:spPr>
          <a:xfrm>
            <a:off x="1589191" y="635584"/>
            <a:ext cx="1822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sz="1400"/>
            </a:lvl1pPr>
          </a:lstStyle>
          <a:p>
            <a:r>
              <a:rPr lang="nl-NL" sz="1800" b="1" dirty="0"/>
              <a:t>Kavel Oost</a:t>
            </a:r>
            <a:endParaRPr lang="en-US" sz="1800" b="1" dirty="0"/>
          </a:p>
        </p:txBody>
      </p:sp>
      <p:sp>
        <p:nvSpPr>
          <p:cNvPr id="47" name="Rechthoek: afgeronde hoeken 46">
            <a:extLst>
              <a:ext uri="{FF2B5EF4-FFF2-40B4-BE49-F238E27FC236}">
                <a16:creationId xmlns:a16="http://schemas.microsoft.com/office/drawing/2014/main" id="{2D1D2519-077A-4D56-A3ED-DA3738650503}"/>
              </a:ext>
            </a:extLst>
          </p:cNvPr>
          <p:cNvSpPr/>
          <p:nvPr/>
        </p:nvSpPr>
        <p:spPr>
          <a:xfrm>
            <a:off x="7500114" y="1214223"/>
            <a:ext cx="818189" cy="1241807"/>
          </a:xfrm>
          <a:prstGeom prst="roundRect">
            <a:avLst/>
          </a:prstGeom>
          <a:solidFill>
            <a:srgbClr val="E9E5E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hthoek: afgeronde hoeken 47">
            <a:extLst>
              <a:ext uri="{FF2B5EF4-FFF2-40B4-BE49-F238E27FC236}">
                <a16:creationId xmlns:a16="http://schemas.microsoft.com/office/drawing/2014/main" id="{5DE569F0-3815-410F-9A28-EC971952880F}"/>
              </a:ext>
            </a:extLst>
          </p:cNvPr>
          <p:cNvSpPr/>
          <p:nvPr/>
        </p:nvSpPr>
        <p:spPr>
          <a:xfrm>
            <a:off x="8589206" y="1217109"/>
            <a:ext cx="818189" cy="1241807"/>
          </a:xfrm>
          <a:prstGeom prst="roundRect">
            <a:avLst/>
          </a:prstGeom>
          <a:solidFill>
            <a:srgbClr val="E9E5E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228">
            <a:extLst>
              <a:ext uri="{FF2B5EF4-FFF2-40B4-BE49-F238E27FC236}">
                <a16:creationId xmlns:a16="http://schemas.microsoft.com/office/drawing/2014/main" id="{B0BEC5AB-5A8C-4073-8308-660204F7CFE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885768" y="1294441"/>
            <a:ext cx="423566" cy="396438"/>
          </a:xfrm>
          <a:custGeom>
            <a:avLst/>
            <a:gdLst>
              <a:gd name="T0" fmla="*/ 9 w 52"/>
              <a:gd name="T1" fmla="*/ 28 h 48"/>
              <a:gd name="T2" fmla="*/ 5 w 52"/>
              <a:gd name="T3" fmla="*/ 28 h 48"/>
              <a:gd name="T4" fmla="*/ 0 w 52"/>
              <a:gd name="T5" fmla="*/ 24 h 48"/>
              <a:gd name="T6" fmla="*/ 3 w 52"/>
              <a:gd name="T7" fmla="*/ 14 h 48"/>
              <a:gd name="T8" fmla="*/ 10 w 52"/>
              <a:gd name="T9" fmla="*/ 16 h 48"/>
              <a:gd name="T10" fmla="*/ 14 w 52"/>
              <a:gd name="T11" fmla="*/ 16 h 48"/>
              <a:gd name="T12" fmla="*/ 14 w 52"/>
              <a:gd name="T13" fmla="*/ 18 h 48"/>
              <a:gd name="T14" fmla="*/ 16 w 52"/>
              <a:gd name="T15" fmla="*/ 24 h 48"/>
              <a:gd name="T16" fmla="*/ 9 w 52"/>
              <a:gd name="T17" fmla="*/ 28 h 48"/>
              <a:gd name="T18" fmla="*/ 10 w 52"/>
              <a:gd name="T19" fmla="*/ 14 h 48"/>
              <a:gd name="T20" fmla="*/ 4 w 52"/>
              <a:gd name="T21" fmla="*/ 7 h 48"/>
              <a:gd name="T22" fmla="*/ 10 w 52"/>
              <a:gd name="T23" fmla="*/ 0 h 48"/>
              <a:gd name="T24" fmla="*/ 17 w 52"/>
              <a:gd name="T25" fmla="*/ 7 h 48"/>
              <a:gd name="T26" fmla="*/ 10 w 52"/>
              <a:gd name="T27" fmla="*/ 14 h 48"/>
              <a:gd name="T28" fmla="*/ 38 w 52"/>
              <a:gd name="T29" fmla="*/ 48 h 48"/>
              <a:gd name="T30" fmla="*/ 14 w 52"/>
              <a:gd name="T31" fmla="*/ 48 h 48"/>
              <a:gd name="T32" fmla="*/ 7 w 52"/>
              <a:gd name="T33" fmla="*/ 42 h 48"/>
              <a:gd name="T34" fmla="*/ 16 w 52"/>
              <a:gd name="T35" fmla="*/ 26 h 48"/>
              <a:gd name="T36" fmla="*/ 26 w 52"/>
              <a:gd name="T37" fmla="*/ 30 h 48"/>
              <a:gd name="T38" fmla="*/ 35 w 52"/>
              <a:gd name="T39" fmla="*/ 26 h 48"/>
              <a:gd name="T40" fmla="*/ 45 w 52"/>
              <a:gd name="T41" fmla="*/ 42 h 48"/>
              <a:gd name="T42" fmla="*/ 38 w 52"/>
              <a:gd name="T43" fmla="*/ 48 h 48"/>
              <a:gd name="T44" fmla="*/ 26 w 52"/>
              <a:gd name="T45" fmla="*/ 28 h 48"/>
              <a:gd name="T46" fmla="*/ 16 w 52"/>
              <a:gd name="T47" fmla="*/ 18 h 48"/>
              <a:gd name="T48" fmla="*/ 26 w 52"/>
              <a:gd name="T49" fmla="*/ 7 h 48"/>
              <a:gd name="T50" fmla="*/ 36 w 52"/>
              <a:gd name="T51" fmla="*/ 18 h 48"/>
              <a:gd name="T52" fmla="*/ 26 w 52"/>
              <a:gd name="T53" fmla="*/ 28 h 48"/>
              <a:gd name="T54" fmla="*/ 41 w 52"/>
              <a:gd name="T55" fmla="*/ 14 h 48"/>
              <a:gd name="T56" fmla="*/ 34 w 52"/>
              <a:gd name="T57" fmla="*/ 7 h 48"/>
              <a:gd name="T58" fmla="*/ 41 w 52"/>
              <a:gd name="T59" fmla="*/ 0 h 48"/>
              <a:gd name="T60" fmla="*/ 48 w 52"/>
              <a:gd name="T61" fmla="*/ 7 h 48"/>
              <a:gd name="T62" fmla="*/ 41 w 52"/>
              <a:gd name="T63" fmla="*/ 14 h 48"/>
              <a:gd name="T64" fmla="*/ 46 w 52"/>
              <a:gd name="T65" fmla="*/ 28 h 48"/>
              <a:gd name="T66" fmla="*/ 43 w 52"/>
              <a:gd name="T67" fmla="*/ 28 h 48"/>
              <a:gd name="T68" fmla="*/ 36 w 52"/>
              <a:gd name="T69" fmla="*/ 24 h 48"/>
              <a:gd name="T70" fmla="*/ 38 w 52"/>
              <a:gd name="T71" fmla="*/ 18 h 48"/>
              <a:gd name="T72" fmla="*/ 38 w 52"/>
              <a:gd name="T73" fmla="*/ 16 h 48"/>
              <a:gd name="T74" fmla="*/ 41 w 52"/>
              <a:gd name="T75" fmla="*/ 16 h 48"/>
              <a:gd name="T76" fmla="*/ 48 w 52"/>
              <a:gd name="T77" fmla="*/ 14 h 48"/>
              <a:gd name="T78" fmla="*/ 52 w 52"/>
              <a:gd name="T79" fmla="*/ 24 h 48"/>
              <a:gd name="T80" fmla="*/ 46 w 52"/>
              <a:gd name="T81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2" h="48">
                <a:moveTo>
                  <a:pt x="9" y="28"/>
                </a:moveTo>
                <a:cubicBezTo>
                  <a:pt x="5" y="28"/>
                  <a:pt x="5" y="28"/>
                  <a:pt x="5" y="28"/>
                </a:cubicBezTo>
                <a:cubicBezTo>
                  <a:pt x="3" y="28"/>
                  <a:pt x="0" y="27"/>
                  <a:pt x="0" y="24"/>
                </a:cubicBezTo>
                <a:cubicBezTo>
                  <a:pt x="0" y="21"/>
                  <a:pt x="0" y="14"/>
                  <a:pt x="3" y="14"/>
                </a:cubicBezTo>
                <a:cubicBezTo>
                  <a:pt x="4" y="14"/>
                  <a:pt x="7" y="16"/>
                  <a:pt x="10" y="16"/>
                </a:cubicBezTo>
                <a:cubicBezTo>
                  <a:pt x="12" y="16"/>
                  <a:pt x="13" y="16"/>
                  <a:pt x="14" y="16"/>
                </a:cubicBezTo>
                <a:cubicBezTo>
                  <a:pt x="14" y="16"/>
                  <a:pt x="14" y="17"/>
                  <a:pt x="14" y="18"/>
                </a:cubicBezTo>
                <a:cubicBezTo>
                  <a:pt x="14" y="20"/>
                  <a:pt x="15" y="22"/>
                  <a:pt x="16" y="24"/>
                </a:cubicBezTo>
                <a:cubicBezTo>
                  <a:pt x="13" y="25"/>
                  <a:pt x="11" y="26"/>
                  <a:pt x="9" y="28"/>
                </a:cubicBezTo>
                <a:close/>
                <a:moveTo>
                  <a:pt x="10" y="14"/>
                </a:moveTo>
                <a:cubicBezTo>
                  <a:pt x="7" y="14"/>
                  <a:pt x="4" y="11"/>
                  <a:pt x="4" y="7"/>
                </a:cubicBezTo>
                <a:cubicBezTo>
                  <a:pt x="4" y="4"/>
                  <a:pt x="7" y="0"/>
                  <a:pt x="10" y="0"/>
                </a:cubicBezTo>
                <a:cubicBezTo>
                  <a:pt x="14" y="0"/>
                  <a:pt x="17" y="4"/>
                  <a:pt x="17" y="7"/>
                </a:cubicBezTo>
                <a:cubicBezTo>
                  <a:pt x="17" y="11"/>
                  <a:pt x="14" y="14"/>
                  <a:pt x="10" y="14"/>
                </a:cubicBezTo>
                <a:close/>
                <a:moveTo>
                  <a:pt x="38" y="48"/>
                </a:moveTo>
                <a:cubicBezTo>
                  <a:pt x="14" y="48"/>
                  <a:pt x="14" y="48"/>
                  <a:pt x="14" y="48"/>
                </a:cubicBezTo>
                <a:cubicBezTo>
                  <a:pt x="10" y="48"/>
                  <a:pt x="7" y="46"/>
                  <a:pt x="7" y="42"/>
                </a:cubicBezTo>
                <a:cubicBezTo>
                  <a:pt x="7" y="35"/>
                  <a:pt x="8" y="26"/>
                  <a:pt x="16" y="26"/>
                </a:cubicBezTo>
                <a:cubicBezTo>
                  <a:pt x="17" y="26"/>
                  <a:pt x="20" y="30"/>
                  <a:pt x="26" y="30"/>
                </a:cubicBezTo>
                <a:cubicBezTo>
                  <a:pt x="31" y="30"/>
                  <a:pt x="35" y="26"/>
                  <a:pt x="35" y="26"/>
                </a:cubicBezTo>
                <a:cubicBezTo>
                  <a:pt x="43" y="26"/>
                  <a:pt x="45" y="35"/>
                  <a:pt x="45" y="42"/>
                </a:cubicBezTo>
                <a:cubicBezTo>
                  <a:pt x="45" y="46"/>
                  <a:pt x="42" y="48"/>
                  <a:pt x="38" y="48"/>
                </a:cubicBezTo>
                <a:close/>
                <a:moveTo>
                  <a:pt x="26" y="28"/>
                </a:moveTo>
                <a:cubicBezTo>
                  <a:pt x="20" y="28"/>
                  <a:pt x="16" y="23"/>
                  <a:pt x="16" y="18"/>
                </a:cubicBezTo>
                <a:cubicBezTo>
                  <a:pt x="16" y="12"/>
                  <a:pt x="20" y="7"/>
                  <a:pt x="26" y="7"/>
                </a:cubicBezTo>
                <a:cubicBezTo>
                  <a:pt x="32" y="7"/>
                  <a:pt x="36" y="12"/>
                  <a:pt x="36" y="18"/>
                </a:cubicBezTo>
                <a:cubicBezTo>
                  <a:pt x="36" y="23"/>
                  <a:pt x="32" y="28"/>
                  <a:pt x="26" y="28"/>
                </a:cubicBezTo>
                <a:close/>
                <a:moveTo>
                  <a:pt x="41" y="14"/>
                </a:moveTo>
                <a:cubicBezTo>
                  <a:pt x="37" y="14"/>
                  <a:pt x="34" y="11"/>
                  <a:pt x="34" y="7"/>
                </a:cubicBezTo>
                <a:cubicBezTo>
                  <a:pt x="34" y="4"/>
                  <a:pt x="37" y="0"/>
                  <a:pt x="41" y="0"/>
                </a:cubicBezTo>
                <a:cubicBezTo>
                  <a:pt x="45" y="0"/>
                  <a:pt x="48" y="4"/>
                  <a:pt x="48" y="7"/>
                </a:cubicBezTo>
                <a:cubicBezTo>
                  <a:pt x="48" y="11"/>
                  <a:pt x="45" y="14"/>
                  <a:pt x="41" y="14"/>
                </a:cubicBezTo>
                <a:close/>
                <a:moveTo>
                  <a:pt x="46" y="28"/>
                </a:moveTo>
                <a:cubicBezTo>
                  <a:pt x="43" y="28"/>
                  <a:pt x="43" y="28"/>
                  <a:pt x="43" y="28"/>
                </a:cubicBezTo>
                <a:cubicBezTo>
                  <a:pt x="41" y="26"/>
                  <a:pt x="38" y="25"/>
                  <a:pt x="36" y="24"/>
                </a:cubicBezTo>
                <a:cubicBezTo>
                  <a:pt x="37" y="22"/>
                  <a:pt x="38" y="20"/>
                  <a:pt x="38" y="18"/>
                </a:cubicBezTo>
                <a:cubicBezTo>
                  <a:pt x="38" y="17"/>
                  <a:pt x="38" y="16"/>
                  <a:pt x="38" y="16"/>
                </a:cubicBezTo>
                <a:cubicBezTo>
                  <a:pt x="39" y="16"/>
                  <a:pt x="40" y="16"/>
                  <a:pt x="41" y="16"/>
                </a:cubicBezTo>
                <a:cubicBezTo>
                  <a:pt x="45" y="16"/>
                  <a:pt x="48" y="14"/>
                  <a:pt x="48" y="14"/>
                </a:cubicBezTo>
                <a:cubicBezTo>
                  <a:pt x="52" y="14"/>
                  <a:pt x="52" y="21"/>
                  <a:pt x="52" y="24"/>
                </a:cubicBezTo>
                <a:cubicBezTo>
                  <a:pt x="52" y="27"/>
                  <a:pt x="49" y="28"/>
                  <a:pt x="46" y="28"/>
                </a:cubicBezTo>
                <a:close/>
              </a:path>
            </a:pathLst>
          </a:custGeom>
          <a:solidFill>
            <a:srgbClr val="E57334"/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orbel"/>
              <a:cs typeface="Corbel"/>
            </a:endParaRPr>
          </a:p>
        </p:txBody>
      </p:sp>
      <p:sp>
        <p:nvSpPr>
          <p:cNvPr id="50" name="Rechthoek: afgeronde hoeken 49">
            <a:extLst>
              <a:ext uri="{FF2B5EF4-FFF2-40B4-BE49-F238E27FC236}">
                <a16:creationId xmlns:a16="http://schemas.microsoft.com/office/drawing/2014/main" id="{67AB4276-1941-4813-B841-F38FD4EE97B8}"/>
              </a:ext>
            </a:extLst>
          </p:cNvPr>
          <p:cNvSpPr/>
          <p:nvPr/>
        </p:nvSpPr>
        <p:spPr>
          <a:xfrm>
            <a:off x="9703957" y="1217109"/>
            <a:ext cx="818189" cy="1239217"/>
          </a:xfrm>
          <a:prstGeom prst="roundRect">
            <a:avLst/>
          </a:prstGeom>
          <a:solidFill>
            <a:srgbClr val="E9E5E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242">
            <a:extLst>
              <a:ext uri="{FF2B5EF4-FFF2-40B4-BE49-F238E27FC236}">
                <a16:creationId xmlns:a16="http://schemas.microsoft.com/office/drawing/2014/main" id="{89A84975-F3CA-48B1-A527-A0FD4FFFABF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576598" y="1257397"/>
            <a:ext cx="436188" cy="660682"/>
          </a:xfrm>
          <a:custGeom>
            <a:avLst/>
            <a:gdLst>
              <a:gd name="T0" fmla="*/ 1 w 37"/>
              <a:gd name="T1" fmla="*/ 48 h 48"/>
              <a:gd name="T2" fmla="*/ 1 w 37"/>
              <a:gd name="T3" fmla="*/ 11 h 48"/>
              <a:gd name="T4" fmla="*/ 12 w 37"/>
              <a:gd name="T5" fmla="*/ 0 h 48"/>
              <a:gd name="T6" fmla="*/ 27 w 37"/>
              <a:gd name="T7" fmla="*/ 11 h 48"/>
              <a:gd name="T8" fmla="*/ 37 w 37"/>
              <a:gd name="T9" fmla="*/ 47 h 48"/>
              <a:gd name="T10" fmla="*/ 27 w 37"/>
              <a:gd name="T11" fmla="*/ 14 h 48"/>
              <a:gd name="T12" fmla="*/ 12 w 37"/>
              <a:gd name="T13" fmla="*/ 18 h 48"/>
              <a:gd name="T14" fmla="*/ 3 w 37"/>
              <a:gd name="T15" fmla="*/ 14 h 48"/>
              <a:gd name="T16" fmla="*/ 13 w 37"/>
              <a:gd name="T17" fmla="*/ 39 h 48"/>
              <a:gd name="T18" fmla="*/ 24 w 37"/>
              <a:gd name="T19" fmla="*/ 39 h 48"/>
              <a:gd name="T20" fmla="*/ 10 w 37"/>
              <a:gd name="T21" fmla="*/ 24 h 48"/>
              <a:gd name="T22" fmla="*/ 6 w 37"/>
              <a:gd name="T23" fmla="*/ 24 h 48"/>
              <a:gd name="T24" fmla="*/ 9 w 37"/>
              <a:gd name="T25" fmla="*/ 21 h 48"/>
              <a:gd name="T26" fmla="*/ 10 w 37"/>
              <a:gd name="T27" fmla="*/ 30 h 48"/>
              <a:gd name="T28" fmla="*/ 6 w 37"/>
              <a:gd name="T29" fmla="*/ 30 h 48"/>
              <a:gd name="T30" fmla="*/ 9 w 37"/>
              <a:gd name="T31" fmla="*/ 28 h 48"/>
              <a:gd name="T32" fmla="*/ 10 w 37"/>
              <a:gd name="T33" fmla="*/ 37 h 48"/>
              <a:gd name="T34" fmla="*/ 6 w 37"/>
              <a:gd name="T35" fmla="*/ 37 h 48"/>
              <a:gd name="T36" fmla="*/ 9 w 37"/>
              <a:gd name="T37" fmla="*/ 35 h 48"/>
              <a:gd name="T38" fmla="*/ 24 w 37"/>
              <a:gd name="T39" fmla="*/ 5 h 48"/>
              <a:gd name="T40" fmla="*/ 20 w 37"/>
              <a:gd name="T41" fmla="*/ 5 h 48"/>
              <a:gd name="T42" fmla="*/ 17 w 37"/>
              <a:gd name="T43" fmla="*/ 5 h 48"/>
              <a:gd name="T44" fmla="*/ 13 w 37"/>
              <a:gd name="T45" fmla="*/ 5 h 48"/>
              <a:gd name="T46" fmla="*/ 16 w 37"/>
              <a:gd name="T47" fmla="*/ 14 h 48"/>
              <a:gd name="T48" fmla="*/ 20 w 37"/>
              <a:gd name="T49" fmla="*/ 11 h 48"/>
              <a:gd name="T50" fmla="*/ 23 w 37"/>
              <a:gd name="T51" fmla="*/ 14 h 48"/>
              <a:gd name="T52" fmla="*/ 17 w 37"/>
              <a:gd name="T53" fmla="*/ 24 h 48"/>
              <a:gd name="T54" fmla="*/ 13 w 37"/>
              <a:gd name="T55" fmla="*/ 24 h 48"/>
              <a:gd name="T56" fmla="*/ 16 w 37"/>
              <a:gd name="T57" fmla="*/ 21 h 48"/>
              <a:gd name="T58" fmla="*/ 17 w 37"/>
              <a:gd name="T59" fmla="*/ 30 h 48"/>
              <a:gd name="T60" fmla="*/ 13 w 37"/>
              <a:gd name="T61" fmla="*/ 30 h 48"/>
              <a:gd name="T62" fmla="*/ 16 w 37"/>
              <a:gd name="T63" fmla="*/ 28 h 48"/>
              <a:gd name="T64" fmla="*/ 24 w 37"/>
              <a:gd name="T65" fmla="*/ 24 h 48"/>
              <a:gd name="T66" fmla="*/ 20 w 37"/>
              <a:gd name="T67" fmla="*/ 24 h 48"/>
              <a:gd name="T68" fmla="*/ 23 w 37"/>
              <a:gd name="T69" fmla="*/ 21 h 48"/>
              <a:gd name="T70" fmla="*/ 24 w 37"/>
              <a:gd name="T71" fmla="*/ 30 h 48"/>
              <a:gd name="T72" fmla="*/ 20 w 37"/>
              <a:gd name="T73" fmla="*/ 30 h 48"/>
              <a:gd name="T74" fmla="*/ 23 w 37"/>
              <a:gd name="T75" fmla="*/ 28 h 48"/>
              <a:gd name="T76" fmla="*/ 30 w 37"/>
              <a:gd name="T77" fmla="*/ 24 h 48"/>
              <a:gd name="T78" fmla="*/ 27 w 37"/>
              <a:gd name="T79" fmla="*/ 24 h 48"/>
              <a:gd name="T80" fmla="*/ 30 w 37"/>
              <a:gd name="T81" fmla="*/ 21 h 48"/>
              <a:gd name="T82" fmla="*/ 30 w 37"/>
              <a:gd name="T83" fmla="*/ 30 h 48"/>
              <a:gd name="T84" fmla="*/ 27 w 37"/>
              <a:gd name="T85" fmla="*/ 30 h 48"/>
              <a:gd name="T86" fmla="*/ 30 w 37"/>
              <a:gd name="T87" fmla="*/ 28 h 48"/>
              <a:gd name="T88" fmla="*/ 30 w 37"/>
              <a:gd name="T89" fmla="*/ 37 h 48"/>
              <a:gd name="T90" fmla="*/ 27 w 37"/>
              <a:gd name="T91" fmla="*/ 37 h 48"/>
              <a:gd name="T92" fmla="*/ 30 w 37"/>
              <a:gd name="T93" fmla="*/ 35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7" h="48">
                <a:moveTo>
                  <a:pt x="37" y="47"/>
                </a:moveTo>
                <a:cubicBezTo>
                  <a:pt x="37" y="48"/>
                  <a:pt x="36" y="48"/>
                  <a:pt x="36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0" y="48"/>
                  <a:pt x="0" y="48"/>
                  <a:pt x="0" y="47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1"/>
                  <a:pt x="1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11" y="0"/>
                  <a:pt x="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6" y="0"/>
                  <a:pt x="27" y="2"/>
                  <a:pt x="27" y="3"/>
                </a:cubicBezTo>
                <a:cubicBezTo>
                  <a:pt x="27" y="11"/>
                  <a:pt x="27" y="11"/>
                  <a:pt x="2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7" y="12"/>
                  <a:pt x="37" y="12"/>
                </a:cubicBezTo>
                <a:lnTo>
                  <a:pt x="37" y="47"/>
                </a:lnTo>
                <a:close/>
                <a:moveTo>
                  <a:pt x="34" y="45"/>
                </a:moveTo>
                <a:cubicBezTo>
                  <a:pt x="34" y="14"/>
                  <a:pt x="34" y="14"/>
                  <a:pt x="34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6"/>
                  <a:pt x="26" y="18"/>
                  <a:pt x="24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1" y="18"/>
                  <a:pt x="10" y="16"/>
                  <a:pt x="10" y="15"/>
                </a:cubicBezTo>
                <a:cubicBezTo>
                  <a:pt x="10" y="14"/>
                  <a:pt x="10" y="14"/>
                  <a:pt x="10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45"/>
                  <a:pt x="3" y="45"/>
                  <a:pt x="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39"/>
                  <a:pt x="14" y="38"/>
                  <a:pt x="14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4" y="39"/>
                  <a:pt x="24" y="39"/>
                </a:cubicBezTo>
                <a:cubicBezTo>
                  <a:pt x="24" y="45"/>
                  <a:pt x="24" y="45"/>
                  <a:pt x="24" y="45"/>
                </a:cubicBezTo>
                <a:lnTo>
                  <a:pt x="34" y="45"/>
                </a:lnTo>
                <a:close/>
                <a:moveTo>
                  <a:pt x="10" y="24"/>
                </a:moveTo>
                <a:cubicBezTo>
                  <a:pt x="10" y="24"/>
                  <a:pt x="9" y="24"/>
                  <a:pt x="9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6" y="24"/>
                  <a:pt x="6" y="24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7" y="21"/>
                  <a:pt x="7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10" y="21"/>
                  <a:pt x="10" y="22"/>
                </a:cubicBezTo>
                <a:lnTo>
                  <a:pt x="10" y="24"/>
                </a:lnTo>
                <a:close/>
                <a:moveTo>
                  <a:pt x="10" y="30"/>
                </a:moveTo>
                <a:cubicBezTo>
                  <a:pt x="10" y="31"/>
                  <a:pt x="9" y="31"/>
                  <a:pt x="9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1"/>
                  <a:pt x="6" y="31"/>
                  <a:pt x="6" y="30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8"/>
                  <a:pt x="7" y="28"/>
                  <a:pt x="7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8"/>
                  <a:pt x="10" y="28"/>
                  <a:pt x="10" y="29"/>
                </a:cubicBezTo>
                <a:lnTo>
                  <a:pt x="10" y="30"/>
                </a:lnTo>
                <a:close/>
                <a:moveTo>
                  <a:pt x="10" y="37"/>
                </a:moveTo>
                <a:cubicBezTo>
                  <a:pt x="10" y="38"/>
                  <a:pt x="9" y="38"/>
                  <a:pt x="9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6" y="38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5"/>
                  <a:pt x="7" y="35"/>
                  <a:pt x="7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10" y="35"/>
                  <a:pt x="10" y="36"/>
                </a:cubicBezTo>
                <a:lnTo>
                  <a:pt x="10" y="37"/>
                </a:lnTo>
                <a:close/>
                <a:moveTo>
                  <a:pt x="24" y="5"/>
                </a:moveTo>
                <a:cubicBezTo>
                  <a:pt x="24" y="4"/>
                  <a:pt x="23" y="4"/>
                  <a:pt x="23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1" y="4"/>
                  <a:pt x="20" y="4"/>
                  <a:pt x="20" y="5"/>
                </a:cubicBezTo>
                <a:cubicBezTo>
                  <a:pt x="20" y="7"/>
                  <a:pt x="20" y="7"/>
                  <a:pt x="20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6" y="4"/>
                  <a:pt x="16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4"/>
                  <a:pt x="13" y="4"/>
                  <a:pt x="13" y="5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4"/>
                  <a:pt x="14" y="14"/>
                  <a:pt x="14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7" y="14"/>
                  <a:pt x="17" y="13"/>
                </a:cubicBezTo>
                <a:cubicBezTo>
                  <a:pt x="17" y="11"/>
                  <a:pt x="17" y="11"/>
                  <a:pt x="17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4"/>
                  <a:pt x="21" y="14"/>
                  <a:pt x="21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4"/>
                  <a:pt x="24" y="14"/>
                  <a:pt x="24" y="13"/>
                </a:cubicBezTo>
                <a:lnTo>
                  <a:pt x="24" y="5"/>
                </a:lnTo>
                <a:close/>
                <a:moveTo>
                  <a:pt x="17" y="24"/>
                </a:moveTo>
                <a:cubicBezTo>
                  <a:pt x="17" y="24"/>
                  <a:pt x="16" y="24"/>
                  <a:pt x="16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3" y="24"/>
                  <a:pt x="13" y="24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1"/>
                  <a:pt x="14" y="21"/>
                  <a:pt x="14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21"/>
                  <a:pt x="17" y="21"/>
                  <a:pt x="17" y="22"/>
                </a:cubicBezTo>
                <a:lnTo>
                  <a:pt x="17" y="24"/>
                </a:lnTo>
                <a:close/>
                <a:moveTo>
                  <a:pt x="17" y="30"/>
                </a:moveTo>
                <a:cubicBezTo>
                  <a:pt x="17" y="31"/>
                  <a:pt x="16" y="31"/>
                  <a:pt x="16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14" y="31"/>
                  <a:pt x="13" y="31"/>
                  <a:pt x="13" y="30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4" y="28"/>
                  <a:pt x="14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7" y="28"/>
                  <a:pt x="17" y="29"/>
                </a:cubicBezTo>
                <a:lnTo>
                  <a:pt x="17" y="30"/>
                </a:lnTo>
                <a:close/>
                <a:moveTo>
                  <a:pt x="24" y="24"/>
                </a:moveTo>
                <a:cubicBezTo>
                  <a:pt x="24" y="24"/>
                  <a:pt x="23" y="24"/>
                  <a:pt x="23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0" y="24"/>
                  <a:pt x="20" y="24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1"/>
                  <a:pt x="21" y="21"/>
                  <a:pt x="21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4" y="21"/>
                  <a:pt x="24" y="22"/>
                </a:cubicBezTo>
                <a:lnTo>
                  <a:pt x="24" y="24"/>
                </a:lnTo>
                <a:close/>
                <a:moveTo>
                  <a:pt x="24" y="30"/>
                </a:moveTo>
                <a:cubicBezTo>
                  <a:pt x="24" y="31"/>
                  <a:pt x="23" y="31"/>
                  <a:pt x="23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1" y="31"/>
                  <a:pt x="20" y="31"/>
                  <a:pt x="20" y="30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8"/>
                  <a:pt x="21" y="28"/>
                  <a:pt x="21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28"/>
                  <a:pt x="24" y="28"/>
                  <a:pt x="24" y="29"/>
                </a:cubicBezTo>
                <a:lnTo>
                  <a:pt x="24" y="30"/>
                </a:lnTo>
                <a:close/>
                <a:moveTo>
                  <a:pt x="30" y="24"/>
                </a:moveTo>
                <a:cubicBezTo>
                  <a:pt x="30" y="24"/>
                  <a:pt x="30" y="24"/>
                  <a:pt x="30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8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0" y="21"/>
                  <a:pt x="30" y="22"/>
                </a:cubicBezTo>
                <a:lnTo>
                  <a:pt x="30" y="24"/>
                </a:lnTo>
                <a:close/>
                <a:moveTo>
                  <a:pt x="30" y="30"/>
                </a:moveTo>
                <a:cubicBezTo>
                  <a:pt x="30" y="31"/>
                  <a:pt x="30" y="31"/>
                  <a:pt x="30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7" y="31"/>
                  <a:pt x="27" y="31"/>
                  <a:pt x="27" y="30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8"/>
                  <a:pt x="27" y="28"/>
                  <a:pt x="28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30" y="28"/>
                  <a:pt x="30" y="28"/>
                  <a:pt x="30" y="29"/>
                </a:cubicBezTo>
                <a:lnTo>
                  <a:pt x="30" y="30"/>
                </a:lnTo>
                <a:close/>
                <a:moveTo>
                  <a:pt x="30" y="37"/>
                </a:moveTo>
                <a:cubicBezTo>
                  <a:pt x="30" y="38"/>
                  <a:pt x="30" y="38"/>
                  <a:pt x="30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27" y="38"/>
                  <a:pt x="27" y="38"/>
                  <a:pt x="27" y="37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5"/>
                  <a:pt x="27" y="35"/>
                  <a:pt x="28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6"/>
                </a:cubicBezTo>
                <a:lnTo>
                  <a:pt x="30" y="37"/>
                </a:lnTo>
                <a:close/>
              </a:path>
            </a:pathLst>
          </a:custGeom>
          <a:solidFill>
            <a:srgbClr val="E573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2" name="Freeform 251">
            <a:extLst>
              <a:ext uri="{FF2B5EF4-FFF2-40B4-BE49-F238E27FC236}">
                <a16:creationId xmlns:a16="http://schemas.microsoft.com/office/drawing/2014/main" id="{0A01E6A1-1AAD-444F-9470-CAAF68D78A5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822318" y="1321922"/>
            <a:ext cx="325332" cy="306544"/>
          </a:xfrm>
          <a:custGeom>
            <a:avLst/>
            <a:gdLst>
              <a:gd name="T0" fmla="*/ 51 w 51"/>
              <a:gd name="T1" fmla="*/ 10 h 48"/>
              <a:gd name="T2" fmla="*/ 51 w 51"/>
              <a:gd name="T3" fmla="*/ 14 h 48"/>
              <a:gd name="T4" fmla="*/ 48 w 51"/>
              <a:gd name="T5" fmla="*/ 14 h 48"/>
              <a:gd name="T6" fmla="*/ 46 w 51"/>
              <a:gd name="T7" fmla="*/ 15 h 48"/>
              <a:gd name="T8" fmla="*/ 5 w 51"/>
              <a:gd name="T9" fmla="*/ 15 h 48"/>
              <a:gd name="T10" fmla="*/ 3 w 51"/>
              <a:gd name="T11" fmla="*/ 14 h 48"/>
              <a:gd name="T12" fmla="*/ 0 w 51"/>
              <a:gd name="T13" fmla="*/ 14 h 48"/>
              <a:gd name="T14" fmla="*/ 0 w 51"/>
              <a:gd name="T15" fmla="*/ 10 h 48"/>
              <a:gd name="T16" fmla="*/ 26 w 51"/>
              <a:gd name="T17" fmla="*/ 0 h 48"/>
              <a:gd name="T18" fmla="*/ 51 w 51"/>
              <a:gd name="T19" fmla="*/ 10 h 48"/>
              <a:gd name="T20" fmla="*/ 51 w 51"/>
              <a:gd name="T21" fmla="*/ 44 h 48"/>
              <a:gd name="T22" fmla="*/ 51 w 51"/>
              <a:gd name="T23" fmla="*/ 48 h 48"/>
              <a:gd name="T24" fmla="*/ 0 w 51"/>
              <a:gd name="T25" fmla="*/ 48 h 48"/>
              <a:gd name="T26" fmla="*/ 0 w 51"/>
              <a:gd name="T27" fmla="*/ 44 h 48"/>
              <a:gd name="T28" fmla="*/ 2 w 51"/>
              <a:gd name="T29" fmla="*/ 43 h 48"/>
              <a:gd name="T30" fmla="*/ 50 w 51"/>
              <a:gd name="T31" fmla="*/ 43 h 48"/>
              <a:gd name="T32" fmla="*/ 51 w 51"/>
              <a:gd name="T33" fmla="*/ 44 h 48"/>
              <a:gd name="T34" fmla="*/ 14 w 51"/>
              <a:gd name="T35" fmla="*/ 17 h 48"/>
              <a:gd name="T36" fmla="*/ 14 w 51"/>
              <a:gd name="T37" fmla="*/ 38 h 48"/>
              <a:gd name="T38" fmla="*/ 17 w 51"/>
              <a:gd name="T39" fmla="*/ 38 h 48"/>
              <a:gd name="T40" fmla="*/ 17 w 51"/>
              <a:gd name="T41" fmla="*/ 17 h 48"/>
              <a:gd name="T42" fmla="*/ 24 w 51"/>
              <a:gd name="T43" fmla="*/ 17 h 48"/>
              <a:gd name="T44" fmla="*/ 24 w 51"/>
              <a:gd name="T45" fmla="*/ 38 h 48"/>
              <a:gd name="T46" fmla="*/ 27 w 51"/>
              <a:gd name="T47" fmla="*/ 38 h 48"/>
              <a:gd name="T48" fmla="*/ 27 w 51"/>
              <a:gd name="T49" fmla="*/ 17 h 48"/>
              <a:gd name="T50" fmla="*/ 34 w 51"/>
              <a:gd name="T51" fmla="*/ 17 h 48"/>
              <a:gd name="T52" fmla="*/ 34 w 51"/>
              <a:gd name="T53" fmla="*/ 38 h 48"/>
              <a:gd name="T54" fmla="*/ 38 w 51"/>
              <a:gd name="T55" fmla="*/ 38 h 48"/>
              <a:gd name="T56" fmla="*/ 38 w 51"/>
              <a:gd name="T57" fmla="*/ 17 h 48"/>
              <a:gd name="T58" fmla="*/ 45 w 51"/>
              <a:gd name="T59" fmla="*/ 17 h 48"/>
              <a:gd name="T60" fmla="*/ 45 w 51"/>
              <a:gd name="T61" fmla="*/ 38 h 48"/>
              <a:gd name="T62" fmla="*/ 46 w 51"/>
              <a:gd name="T63" fmla="*/ 38 h 48"/>
              <a:gd name="T64" fmla="*/ 48 w 51"/>
              <a:gd name="T65" fmla="*/ 39 h 48"/>
              <a:gd name="T66" fmla="*/ 48 w 51"/>
              <a:gd name="T67" fmla="*/ 41 h 48"/>
              <a:gd name="T68" fmla="*/ 3 w 51"/>
              <a:gd name="T69" fmla="*/ 41 h 48"/>
              <a:gd name="T70" fmla="*/ 3 w 51"/>
              <a:gd name="T71" fmla="*/ 39 h 48"/>
              <a:gd name="T72" fmla="*/ 5 w 51"/>
              <a:gd name="T73" fmla="*/ 38 h 48"/>
              <a:gd name="T74" fmla="*/ 7 w 51"/>
              <a:gd name="T75" fmla="*/ 38 h 48"/>
              <a:gd name="T76" fmla="*/ 7 w 51"/>
              <a:gd name="T77" fmla="*/ 17 h 48"/>
              <a:gd name="T78" fmla="*/ 14 w 51"/>
              <a:gd name="T79" fmla="*/ 1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" h="48">
                <a:moveTo>
                  <a:pt x="51" y="10"/>
                </a:moveTo>
                <a:cubicBezTo>
                  <a:pt x="51" y="14"/>
                  <a:pt x="51" y="14"/>
                  <a:pt x="51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5"/>
                  <a:pt x="47" y="15"/>
                  <a:pt x="46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5"/>
                  <a:pt x="3" y="15"/>
                  <a:pt x="3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0"/>
                  <a:pt x="0" y="10"/>
                  <a:pt x="0" y="10"/>
                </a:cubicBezTo>
                <a:cubicBezTo>
                  <a:pt x="26" y="0"/>
                  <a:pt x="26" y="0"/>
                  <a:pt x="26" y="0"/>
                </a:cubicBezTo>
                <a:lnTo>
                  <a:pt x="51" y="10"/>
                </a:lnTo>
                <a:close/>
                <a:moveTo>
                  <a:pt x="51" y="44"/>
                </a:moveTo>
                <a:cubicBezTo>
                  <a:pt x="51" y="48"/>
                  <a:pt x="51" y="48"/>
                  <a:pt x="51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3"/>
                  <a:pt x="1" y="43"/>
                  <a:pt x="2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1" y="43"/>
                  <a:pt x="51" y="43"/>
                  <a:pt x="51" y="44"/>
                </a:cubicBezTo>
                <a:close/>
                <a:moveTo>
                  <a:pt x="14" y="17"/>
                </a:moveTo>
                <a:cubicBezTo>
                  <a:pt x="14" y="38"/>
                  <a:pt x="14" y="38"/>
                  <a:pt x="14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17"/>
                  <a:pt x="17" y="17"/>
                  <a:pt x="17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38"/>
                  <a:pt x="24" y="38"/>
                  <a:pt x="24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17"/>
                  <a:pt x="27" y="17"/>
                  <a:pt x="27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38"/>
                  <a:pt x="34" y="38"/>
                  <a:pt x="34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17"/>
                  <a:pt x="38" y="17"/>
                  <a:pt x="38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38"/>
                  <a:pt x="45" y="38"/>
                  <a:pt x="45" y="38"/>
                </a:cubicBezTo>
                <a:cubicBezTo>
                  <a:pt x="46" y="38"/>
                  <a:pt x="46" y="38"/>
                  <a:pt x="46" y="38"/>
                </a:cubicBezTo>
                <a:cubicBezTo>
                  <a:pt x="47" y="38"/>
                  <a:pt x="48" y="38"/>
                  <a:pt x="48" y="39"/>
                </a:cubicBezTo>
                <a:cubicBezTo>
                  <a:pt x="48" y="41"/>
                  <a:pt x="48" y="41"/>
                  <a:pt x="48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8"/>
                  <a:pt x="4" y="38"/>
                  <a:pt x="5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17"/>
                  <a:pt x="7" y="17"/>
                  <a:pt x="7" y="17"/>
                </a:cubicBezTo>
                <a:lnTo>
                  <a:pt x="14" y="17"/>
                </a:lnTo>
                <a:close/>
              </a:path>
            </a:pathLst>
          </a:custGeom>
          <a:solidFill>
            <a:srgbClr val="E573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3" name="Freeform 11">
            <a:extLst>
              <a:ext uri="{FF2B5EF4-FFF2-40B4-BE49-F238E27FC236}">
                <a16:creationId xmlns:a16="http://schemas.microsoft.com/office/drawing/2014/main" id="{B0FBF2A2-8B7D-47D0-BB95-C9D8B17DB15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09208" y="1661735"/>
            <a:ext cx="284429" cy="262226"/>
          </a:xfrm>
          <a:custGeom>
            <a:avLst/>
            <a:gdLst>
              <a:gd name="T0" fmla="*/ 49 w 49"/>
              <a:gd name="T1" fmla="*/ 32 h 41"/>
              <a:gd name="T2" fmla="*/ 48 w 49"/>
              <a:gd name="T3" fmla="*/ 34 h 41"/>
              <a:gd name="T4" fmla="*/ 43 w 49"/>
              <a:gd name="T5" fmla="*/ 34 h 41"/>
              <a:gd name="T6" fmla="*/ 36 w 49"/>
              <a:gd name="T7" fmla="*/ 41 h 41"/>
              <a:gd name="T8" fmla="*/ 29 w 49"/>
              <a:gd name="T9" fmla="*/ 34 h 41"/>
              <a:gd name="T10" fmla="*/ 19 w 49"/>
              <a:gd name="T11" fmla="*/ 34 h 41"/>
              <a:gd name="T12" fmla="*/ 12 w 49"/>
              <a:gd name="T13" fmla="*/ 41 h 41"/>
              <a:gd name="T14" fmla="*/ 5 w 49"/>
              <a:gd name="T15" fmla="*/ 34 h 41"/>
              <a:gd name="T16" fmla="*/ 1 w 49"/>
              <a:gd name="T17" fmla="*/ 34 h 41"/>
              <a:gd name="T18" fmla="*/ 0 w 49"/>
              <a:gd name="T19" fmla="*/ 32 h 41"/>
              <a:gd name="T20" fmla="*/ 1 w 49"/>
              <a:gd name="T21" fmla="*/ 31 h 41"/>
              <a:gd name="T22" fmla="*/ 1 w 49"/>
              <a:gd name="T23" fmla="*/ 20 h 41"/>
              <a:gd name="T24" fmla="*/ 3 w 49"/>
              <a:gd name="T25" fmla="*/ 17 h 41"/>
              <a:gd name="T26" fmla="*/ 8 w 49"/>
              <a:gd name="T27" fmla="*/ 11 h 41"/>
              <a:gd name="T28" fmla="*/ 11 w 49"/>
              <a:gd name="T29" fmla="*/ 10 h 41"/>
              <a:gd name="T30" fmla="*/ 15 w 49"/>
              <a:gd name="T31" fmla="*/ 10 h 41"/>
              <a:gd name="T32" fmla="*/ 15 w 49"/>
              <a:gd name="T33" fmla="*/ 2 h 41"/>
              <a:gd name="T34" fmla="*/ 17 w 49"/>
              <a:gd name="T35" fmla="*/ 0 h 41"/>
              <a:gd name="T36" fmla="*/ 48 w 49"/>
              <a:gd name="T37" fmla="*/ 0 h 41"/>
              <a:gd name="T38" fmla="*/ 49 w 49"/>
              <a:gd name="T39" fmla="*/ 2 h 41"/>
              <a:gd name="T40" fmla="*/ 49 w 49"/>
              <a:gd name="T41" fmla="*/ 32 h 41"/>
              <a:gd name="T42" fmla="*/ 15 w 49"/>
              <a:gd name="T43" fmla="*/ 20 h 41"/>
              <a:gd name="T44" fmla="*/ 15 w 49"/>
              <a:gd name="T45" fmla="*/ 14 h 41"/>
              <a:gd name="T46" fmla="*/ 11 w 49"/>
              <a:gd name="T47" fmla="*/ 14 h 41"/>
              <a:gd name="T48" fmla="*/ 10 w 49"/>
              <a:gd name="T49" fmla="*/ 14 h 41"/>
              <a:gd name="T50" fmla="*/ 5 w 49"/>
              <a:gd name="T51" fmla="*/ 19 h 41"/>
              <a:gd name="T52" fmla="*/ 5 w 49"/>
              <a:gd name="T53" fmla="*/ 20 h 41"/>
              <a:gd name="T54" fmla="*/ 5 w 49"/>
              <a:gd name="T55" fmla="*/ 20 h 41"/>
              <a:gd name="T56" fmla="*/ 15 w 49"/>
              <a:gd name="T57" fmla="*/ 20 h 41"/>
              <a:gd name="T58" fmla="*/ 12 w 49"/>
              <a:gd name="T59" fmla="*/ 31 h 41"/>
              <a:gd name="T60" fmla="*/ 8 w 49"/>
              <a:gd name="T61" fmla="*/ 34 h 41"/>
              <a:gd name="T62" fmla="*/ 12 w 49"/>
              <a:gd name="T63" fmla="*/ 38 h 41"/>
              <a:gd name="T64" fmla="*/ 15 w 49"/>
              <a:gd name="T65" fmla="*/ 34 h 41"/>
              <a:gd name="T66" fmla="*/ 12 w 49"/>
              <a:gd name="T67" fmla="*/ 31 h 41"/>
              <a:gd name="T68" fmla="*/ 43 w 49"/>
              <a:gd name="T69" fmla="*/ 11 h 41"/>
              <a:gd name="T70" fmla="*/ 42 w 49"/>
              <a:gd name="T71" fmla="*/ 10 h 41"/>
              <a:gd name="T72" fmla="*/ 36 w 49"/>
              <a:gd name="T73" fmla="*/ 10 h 41"/>
              <a:gd name="T74" fmla="*/ 36 w 49"/>
              <a:gd name="T75" fmla="*/ 4 h 41"/>
              <a:gd name="T76" fmla="*/ 35 w 49"/>
              <a:gd name="T77" fmla="*/ 3 h 41"/>
              <a:gd name="T78" fmla="*/ 30 w 49"/>
              <a:gd name="T79" fmla="*/ 3 h 41"/>
              <a:gd name="T80" fmla="*/ 29 w 49"/>
              <a:gd name="T81" fmla="*/ 4 h 41"/>
              <a:gd name="T82" fmla="*/ 29 w 49"/>
              <a:gd name="T83" fmla="*/ 10 h 41"/>
              <a:gd name="T84" fmla="*/ 23 w 49"/>
              <a:gd name="T85" fmla="*/ 10 h 41"/>
              <a:gd name="T86" fmla="*/ 22 w 49"/>
              <a:gd name="T87" fmla="*/ 11 h 41"/>
              <a:gd name="T88" fmla="*/ 22 w 49"/>
              <a:gd name="T89" fmla="*/ 16 h 41"/>
              <a:gd name="T90" fmla="*/ 23 w 49"/>
              <a:gd name="T91" fmla="*/ 17 h 41"/>
              <a:gd name="T92" fmla="*/ 29 w 49"/>
              <a:gd name="T93" fmla="*/ 17 h 41"/>
              <a:gd name="T94" fmla="*/ 29 w 49"/>
              <a:gd name="T95" fmla="*/ 23 h 41"/>
              <a:gd name="T96" fmla="*/ 30 w 49"/>
              <a:gd name="T97" fmla="*/ 24 h 41"/>
              <a:gd name="T98" fmla="*/ 35 w 49"/>
              <a:gd name="T99" fmla="*/ 24 h 41"/>
              <a:gd name="T100" fmla="*/ 36 w 49"/>
              <a:gd name="T101" fmla="*/ 23 h 41"/>
              <a:gd name="T102" fmla="*/ 36 w 49"/>
              <a:gd name="T103" fmla="*/ 17 h 41"/>
              <a:gd name="T104" fmla="*/ 42 w 49"/>
              <a:gd name="T105" fmla="*/ 17 h 41"/>
              <a:gd name="T106" fmla="*/ 43 w 49"/>
              <a:gd name="T107" fmla="*/ 16 h 41"/>
              <a:gd name="T108" fmla="*/ 43 w 49"/>
              <a:gd name="T109" fmla="*/ 11 h 41"/>
              <a:gd name="T110" fmla="*/ 36 w 49"/>
              <a:gd name="T111" fmla="*/ 31 h 41"/>
              <a:gd name="T112" fmla="*/ 32 w 49"/>
              <a:gd name="T113" fmla="*/ 34 h 41"/>
              <a:gd name="T114" fmla="*/ 36 w 49"/>
              <a:gd name="T115" fmla="*/ 38 h 41"/>
              <a:gd name="T116" fmla="*/ 39 w 49"/>
              <a:gd name="T117" fmla="*/ 34 h 41"/>
              <a:gd name="T118" fmla="*/ 36 w 49"/>
              <a:gd name="T119" fmla="*/ 3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9" h="41">
                <a:moveTo>
                  <a:pt x="49" y="32"/>
                </a:moveTo>
                <a:cubicBezTo>
                  <a:pt x="49" y="33"/>
                  <a:pt x="49" y="34"/>
                  <a:pt x="48" y="34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38"/>
                  <a:pt x="39" y="41"/>
                  <a:pt x="36" y="41"/>
                </a:cubicBezTo>
                <a:cubicBezTo>
                  <a:pt x="32" y="41"/>
                  <a:pt x="29" y="38"/>
                  <a:pt x="29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38"/>
                  <a:pt x="15" y="41"/>
                  <a:pt x="12" y="41"/>
                </a:cubicBezTo>
                <a:cubicBezTo>
                  <a:pt x="8" y="41"/>
                  <a:pt x="5" y="38"/>
                  <a:pt x="5" y="34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2"/>
                </a:cubicBezTo>
                <a:cubicBezTo>
                  <a:pt x="0" y="32"/>
                  <a:pt x="0" y="31"/>
                  <a:pt x="1" y="31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19"/>
                  <a:pt x="2" y="17"/>
                  <a:pt x="3" y="17"/>
                </a:cubicBezTo>
                <a:cubicBezTo>
                  <a:pt x="8" y="11"/>
                  <a:pt x="8" y="11"/>
                  <a:pt x="8" y="11"/>
                </a:cubicBezTo>
                <a:cubicBezTo>
                  <a:pt x="9" y="11"/>
                  <a:pt x="10" y="10"/>
                  <a:pt x="11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6" y="0"/>
                  <a:pt x="17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2"/>
                </a:cubicBezTo>
                <a:lnTo>
                  <a:pt x="49" y="32"/>
                </a:lnTo>
                <a:close/>
                <a:moveTo>
                  <a:pt x="15" y="20"/>
                </a:moveTo>
                <a:cubicBezTo>
                  <a:pt x="15" y="14"/>
                  <a:pt x="15" y="14"/>
                  <a:pt x="15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4"/>
                  <a:pt x="10" y="14"/>
                  <a:pt x="10" y="14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20"/>
                </a:cubicBezTo>
                <a:cubicBezTo>
                  <a:pt x="5" y="20"/>
                  <a:pt x="5" y="20"/>
                  <a:pt x="5" y="20"/>
                </a:cubicBezTo>
                <a:lnTo>
                  <a:pt x="15" y="20"/>
                </a:lnTo>
                <a:close/>
                <a:moveTo>
                  <a:pt x="12" y="31"/>
                </a:moveTo>
                <a:cubicBezTo>
                  <a:pt x="10" y="31"/>
                  <a:pt x="8" y="32"/>
                  <a:pt x="8" y="34"/>
                </a:cubicBezTo>
                <a:cubicBezTo>
                  <a:pt x="8" y="36"/>
                  <a:pt x="10" y="38"/>
                  <a:pt x="12" y="38"/>
                </a:cubicBezTo>
                <a:cubicBezTo>
                  <a:pt x="14" y="38"/>
                  <a:pt x="15" y="36"/>
                  <a:pt x="15" y="34"/>
                </a:cubicBezTo>
                <a:cubicBezTo>
                  <a:pt x="15" y="32"/>
                  <a:pt x="14" y="31"/>
                  <a:pt x="12" y="31"/>
                </a:cubicBezTo>
                <a:close/>
                <a:moveTo>
                  <a:pt x="43" y="11"/>
                </a:moveTo>
                <a:cubicBezTo>
                  <a:pt x="43" y="11"/>
                  <a:pt x="42" y="10"/>
                  <a:pt x="42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5" y="3"/>
                  <a:pt x="35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3"/>
                  <a:pt x="29" y="4"/>
                  <a:pt x="29" y="4"/>
                </a:cubicBezTo>
                <a:cubicBezTo>
                  <a:pt x="29" y="10"/>
                  <a:pt x="29" y="10"/>
                  <a:pt x="29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2" y="10"/>
                  <a:pt x="22" y="11"/>
                  <a:pt x="22" y="11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7"/>
                  <a:pt x="22" y="17"/>
                  <a:pt x="23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4"/>
                  <a:pt x="29" y="24"/>
                  <a:pt x="30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6" y="24"/>
                  <a:pt x="36" y="23"/>
                </a:cubicBezTo>
                <a:cubicBezTo>
                  <a:pt x="36" y="17"/>
                  <a:pt x="36" y="17"/>
                  <a:pt x="36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3" y="17"/>
                  <a:pt x="43" y="16"/>
                </a:cubicBezTo>
                <a:lnTo>
                  <a:pt x="43" y="11"/>
                </a:lnTo>
                <a:close/>
                <a:moveTo>
                  <a:pt x="36" y="31"/>
                </a:moveTo>
                <a:cubicBezTo>
                  <a:pt x="34" y="31"/>
                  <a:pt x="32" y="32"/>
                  <a:pt x="32" y="34"/>
                </a:cubicBezTo>
                <a:cubicBezTo>
                  <a:pt x="32" y="36"/>
                  <a:pt x="34" y="38"/>
                  <a:pt x="36" y="38"/>
                </a:cubicBezTo>
                <a:cubicBezTo>
                  <a:pt x="38" y="38"/>
                  <a:pt x="39" y="36"/>
                  <a:pt x="39" y="34"/>
                </a:cubicBezTo>
                <a:cubicBezTo>
                  <a:pt x="39" y="32"/>
                  <a:pt x="38" y="31"/>
                  <a:pt x="36" y="31"/>
                </a:cubicBezTo>
                <a:close/>
              </a:path>
            </a:pathLst>
          </a:custGeom>
          <a:solidFill>
            <a:srgbClr val="34409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4" name="Freeform 290">
            <a:extLst>
              <a:ext uri="{FF2B5EF4-FFF2-40B4-BE49-F238E27FC236}">
                <a16:creationId xmlns:a16="http://schemas.microsoft.com/office/drawing/2014/main" id="{6DB5D054-F439-4E9D-B0D3-52950CA7BC0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88131" y="1628466"/>
            <a:ext cx="368993" cy="367098"/>
          </a:xfrm>
          <a:custGeom>
            <a:avLst/>
            <a:gdLst>
              <a:gd name="T0" fmla="*/ 6 w 48"/>
              <a:gd name="T1" fmla="*/ 41 h 41"/>
              <a:gd name="T2" fmla="*/ 6 w 48"/>
              <a:gd name="T3" fmla="*/ 41 h 41"/>
              <a:gd name="T4" fmla="*/ 0 w 48"/>
              <a:gd name="T5" fmla="*/ 35 h 41"/>
              <a:gd name="T6" fmla="*/ 0 w 48"/>
              <a:gd name="T7" fmla="*/ 13 h 41"/>
              <a:gd name="T8" fmla="*/ 6 w 48"/>
              <a:gd name="T9" fmla="*/ 7 h 41"/>
              <a:gd name="T10" fmla="*/ 6 w 48"/>
              <a:gd name="T11" fmla="*/ 7 h 41"/>
              <a:gd name="T12" fmla="*/ 6 w 48"/>
              <a:gd name="T13" fmla="*/ 41 h 41"/>
              <a:gd name="T14" fmla="*/ 38 w 48"/>
              <a:gd name="T15" fmla="*/ 41 h 41"/>
              <a:gd name="T16" fmla="*/ 9 w 48"/>
              <a:gd name="T17" fmla="*/ 41 h 41"/>
              <a:gd name="T18" fmla="*/ 9 w 48"/>
              <a:gd name="T19" fmla="*/ 7 h 41"/>
              <a:gd name="T20" fmla="*/ 13 w 48"/>
              <a:gd name="T21" fmla="*/ 7 h 41"/>
              <a:gd name="T22" fmla="*/ 13 w 48"/>
              <a:gd name="T23" fmla="*/ 2 h 41"/>
              <a:gd name="T24" fmla="*/ 16 w 48"/>
              <a:gd name="T25" fmla="*/ 0 h 41"/>
              <a:gd name="T26" fmla="*/ 31 w 48"/>
              <a:gd name="T27" fmla="*/ 0 h 41"/>
              <a:gd name="T28" fmla="*/ 34 w 48"/>
              <a:gd name="T29" fmla="*/ 2 h 41"/>
              <a:gd name="T30" fmla="*/ 34 w 48"/>
              <a:gd name="T31" fmla="*/ 7 h 41"/>
              <a:gd name="T32" fmla="*/ 38 w 48"/>
              <a:gd name="T33" fmla="*/ 7 h 41"/>
              <a:gd name="T34" fmla="*/ 38 w 48"/>
              <a:gd name="T35" fmla="*/ 41 h 41"/>
              <a:gd name="T36" fmla="*/ 34 w 48"/>
              <a:gd name="T37" fmla="*/ 21 h 41"/>
              <a:gd name="T38" fmla="*/ 33 w 48"/>
              <a:gd name="T39" fmla="*/ 20 h 41"/>
              <a:gd name="T40" fmla="*/ 27 w 48"/>
              <a:gd name="T41" fmla="*/ 20 h 41"/>
              <a:gd name="T42" fmla="*/ 27 w 48"/>
              <a:gd name="T43" fmla="*/ 14 h 41"/>
              <a:gd name="T44" fmla="*/ 26 w 48"/>
              <a:gd name="T45" fmla="*/ 14 h 41"/>
              <a:gd name="T46" fmla="*/ 21 w 48"/>
              <a:gd name="T47" fmla="*/ 14 h 41"/>
              <a:gd name="T48" fmla="*/ 20 w 48"/>
              <a:gd name="T49" fmla="*/ 14 h 41"/>
              <a:gd name="T50" fmla="*/ 20 w 48"/>
              <a:gd name="T51" fmla="*/ 20 h 41"/>
              <a:gd name="T52" fmla="*/ 14 w 48"/>
              <a:gd name="T53" fmla="*/ 20 h 41"/>
              <a:gd name="T54" fmla="*/ 13 w 48"/>
              <a:gd name="T55" fmla="*/ 21 h 41"/>
              <a:gd name="T56" fmla="*/ 13 w 48"/>
              <a:gd name="T57" fmla="*/ 26 h 41"/>
              <a:gd name="T58" fmla="*/ 14 w 48"/>
              <a:gd name="T59" fmla="*/ 27 h 41"/>
              <a:gd name="T60" fmla="*/ 20 w 48"/>
              <a:gd name="T61" fmla="*/ 27 h 41"/>
              <a:gd name="T62" fmla="*/ 20 w 48"/>
              <a:gd name="T63" fmla="*/ 33 h 41"/>
              <a:gd name="T64" fmla="*/ 21 w 48"/>
              <a:gd name="T65" fmla="*/ 34 h 41"/>
              <a:gd name="T66" fmla="*/ 26 w 48"/>
              <a:gd name="T67" fmla="*/ 34 h 41"/>
              <a:gd name="T68" fmla="*/ 27 w 48"/>
              <a:gd name="T69" fmla="*/ 33 h 41"/>
              <a:gd name="T70" fmla="*/ 27 w 48"/>
              <a:gd name="T71" fmla="*/ 27 h 41"/>
              <a:gd name="T72" fmla="*/ 33 w 48"/>
              <a:gd name="T73" fmla="*/ 27 h 41"/>
              <a:gd name="T74" fmla="*/ 34 w 48"/>
              <a:gd name="T75" fmla="*/ 26 h 41"/>
              <a:gd name="T76" fmla="*/ 34 w 48"/>
              <a:gd name="T77" fmla="*/ 21 h 41"/>
              <a:gd name="T78" fmla="*/ 30 w 48"/>
              <a:gd name="T79" fmla="*/ 7 h 41"/>
              <a:gd name="T80" fmla="*/ 30 w 48"/>
              <a:gd name="T81" fmla="*/ 3 h 41"/>
              <a:gd name="T82" fmla="*/ 17 w 48"/>
              <a:gd name="T83" fmla="*/ 3 h 41"/>
              <a:gd name="T84" fmla="*/ 17 w 48"/>
              <a:gd name="T85" fmla="*/ 7 h 41"/>
              <a:gd name="T86" fmla="*/ 30 w 48"/>
              <a:gd name="T87" fmla="*/ 7 h 41"/>
              <a:gd name="T88" fmla="*/ 48 w 48"/>
              <a:gd name="T89" fmla="*/ 35 h 41"/>
              <a:gd name="T90" fmla="*/ 42 w 48"/>
              <a:gd name="T91" fmla="*/ 41 h 41"/>
              <a:gd name="T92" fmla="*/ 41 w 48"/>
              <a:gd name="T93" fmla="*/ 41 h 41"/>
              <a:gd name="T94" fmla="*/ 41 w 48"/>
              <a:gd name="T95" fmla="*/ 7 h 41"/>
              <a:gd name="T96" fmla="*/ 42 w 48"/>
              <a:gd name="T97" fmla="*/ 7 h 41"/>
              <a:gd name="T98" fmla="*/ 48 w 48"/>
              <a:gd name="T99" fmla="*/ 13 h 41"/>
              <a:gd name="T100" fmla="*/ 48 w 48"/>
              <a:gd name="T101" fmla="*/ 3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41"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2" y="41"/>
                  <a:pt x="0" y="38"/>
                  <a:pt x="0" y="3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9"/>
                  <a:pt x="2" y="7"/>
                  <a:pt x="6" y="7"/>
                </a:cubicBezTo>
                <a:cubicBezTo>
                  <a:pt x="6" y="7"/>
                  <a:pt x="6" y="7"/>
                  <a:pt x="6" y="7"/>
                </a:cubicBezTo>
                <a:lnTo>
                  <a:pt x="6" y="41"/>
                </a:lnTo>
                <a:close/>
                <a:moveTo>
                  <a:pt x="38" y="41"/>
                </a:moveTo>
                <a:cubicBezTo>
                  <a:pt x="9" y="41"/>
                  <a:pt x="9" y="41"/>
                  <a:pt x="9" y="41"/>
                </a:cubicBezTo>
                <a:cubicBezTo>
                  <a:pt x="9" y="7"/>
                  <a:pt x="9" y="7"/>
                  <a:pt x="9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4" y="0"/>
                  <a:pt x="16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3" y="0"/>
                  <a:pt x="34" y="1"/>
                  <a:pt x="34" y="2"/>
                </a:cubicBezTo>
                <a:cubicBezTo>
                  <a:pt x="34" y="7"/>
                  <a:pt x="34" y="7"/>
                  <a:pt x="34" y="7"/>
                </a:cubicBezTo>
                <a:cubicBezTo>
                  <a:pt x="38" y="7"/>
                  <a:pt x="38" y="7"/>
                  <a:pt x="38" y="7"/>
                </a:cubicBezTo>
                <a:lnTo>
                  <a:pt x="38" y="41"/>
                </a:lnTo>
                <a:close/>
                <a:moveTo>
                  <a:pt x="34" y="21"/>
                </a:moveTo>
                <a:cubicBezTo>
                  <a:pt x="34" y="21"/>
                  <a:pt x="33" y="20"/>
                  <a:pt x="33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6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20"/>
                  <a:pt x="20" y="20"/>
                  <a:pt x="20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3" y="21"/>
                  <a:pt x="13" y="21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7"/>
                  <a:pt x="14" y="27"/>
                  <a:pt x="14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4"/>
                  <a:pt x="20" y="34"/>
                  <a:pt x="21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7" y="34"/>
                  <a:pt x="27" y="34"/>
                  <a:pt x="27" y="33"/>
                </a:cubicBezTo>
                <a:cubicBezTo>
                  <a:pt x="27" y="27"/>
                  <a:pt x="27" y="27"/>
                  <a:pt x="27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4" y="27"/>
                  <a:pt x="34" y="26"/>
                </a:cubicBezTo>
                <a:lnTo>
                  <a:pt x="34" y="21"/>
                </a:lnTo>
                <a:close/>
                <a:moveTo>
                  <a:pt x="30" y="7"/>
                </a:moveTo>
                <a:cubicBezTo>
                  <a:pt x="30" y="3"/>
                  <a:pt x="30" y="3"/>
                  <a:pt x="30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7"/>
                  <a:pt x="17" y="7"/>
                  <a:pt x="17" y="7"/>
                </a:cubicBezTo>
                <a:lnTo>
                  <a:pt x="30" y="7"/>
                </a:lnTo>
                <a:close/>
                <a:moveTo>
                  <a:pt x="48" y="35"/>
                </a:moveTo>
                <a:cubicBezTo>
                  <a:pt x="48" y="38"/>
                  <a:pt x="45" y="41"/>
                  <a:pt x="42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5" y="7"/>
                  <a:pt x="48" y="9"/>
                  <a:pt x="48" y="13"/>
                </a:cubicBezTo>
                <a:lnTo>
                  <a:pt x="48" y="35"/>
                </a:lnTo>
                <a:close/>
              </a:path>
            </a:pathLst>
          </a:custGeom>
          <a:solidFill>
            <a:srgbClr val="34409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5" name="Freeform 62">
            <a:extLst>
              <a:ext uri="{FF2B5EF4-FFF2-40B4-BE49-F238E27FC236}">
                <a16:creationId xmlns:a16="http://schemas.microsoft.com/office/drawing/2014/main" id="{53C8513A-6318-4FFF-A844-4CB812BA6A4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768917" y="2041319"/>
            <a:ext cx="351228" cy="349426"/>
          </a:xfrm>
          <a:custGeom>
            <a:avLst/>
            <a:gdLst>
              <a:gd name="T0" fmla="*/ 48 w 48"/>
              <a:gd name="T1" fmla="*/ 21 h 41"/>
              <a:gd name="T2" fmla="*/ 0 w 48"/>
              <a:gd name="T3" fmla="*/ 21 h 41"/>
              <a:gd name="T4" fmla="*/ 0 w 48"/>
              <a:gd name="T5" fmla="*/ 11 h 41"/>
              <a:gd name="T6" fmla="*/ 5 w 48"/>
              <a:gd name="T7" fmla="*/ 7 h 41"/>
              <a:gd name="T8" fmla="*/ 14 w 48"/>
              <a:gd name="T9" fmla="*/ 7 h 41"/>
              <a:gd name="T10" fmla="*/ 14 w 48"/>
              <a:gd name="T11" fmla="*/ 2 h 41"/>
              <a:gd name="T12" fmla="*/ 17 w 48"/>
              <a:gd name="T13" fmla="*/ 0 h 41"/>
              <a:gd name="T14" fmla="*/ 32 w 48"/>
              <a:gd name="T15" fmla="*/ 0 h 41"/>
              <a:gd name="T16" fmla="*/ 35 w 48"/>
              <a:gd name="T17" fmla="*/ 2 h 41"/>
              <a:gd name="T18" fmla="*/ 35 w 48"/>
              <a:gd name="T19" fmla="*/ 7 h 41"/>
              <a:gd name="T20" fmla="*/ 44 w 48"/>
              <a:gd name="T21" fmla="*/ 7 h 41"/>
              <a:gd name="T22" fmla="*/ 48 w 48"/>
              <a:gd name="T23" fmla="*/ 11 h 41"/>
              <a:gd name="T24" fmla="*/ 48 w 48"/>
              <a:gd name="T25" fmla="*/ 21 h 41"/>
              <a:gd name="T26" fmla="*/ 48 w 48"/>
              <a:gd name="T27" fmla="*/ 37 h 41"/>
              <a:gd name="T28" fmla="*/ 44 w 48"/>
              <a:gd name="T29" fmla="*/ 41 h 41"/>
              <a:gd name="T30" fmla="*/ 5 w 48"/>
              <a:gd name="T31" fmla="*/ 41 h 41"/>
              <a:gd name="T32" fmla="*/ 0 w 48"/>
              <a:gd name="T33" fmla="*/ 37 h 41"/>
              <a:gd name="T34" fmla="*/ 0 w 48"/>
              <a:gd name="T35" fmla="*/ 24 h 41"/>
              <a:gd name="T36" fmla="*/ 18 w 48"/>
              <a:gd name="T37" fmla="*/ 24 h 41"/>
              <a:gd name="T38" fmla="*/ 18 w 48"/>
              <a:gd name="T39" fmla="*/ 28 h 41"/>
              <a:gd name="T40" fmla="*/ 20 w 48"/>
              <a:gd name="T41" fmla="*/ 30 h 41"/>
              <a:gd name="T42" fmla="*/ 29 w 48"/>
              <a:gd name="T43" fmla="*/ 30 h 41"/>
              <a:gd name="T44" fmla="*/ 30 w 48"/>
              <a:gd name="T45" fmla="*/ 28 h 41"/>
              <a:gd name="T46" fmla="*/ 30 w 48"/>
              <a:gd name="T47" fmla="*/ 24 h 41"/>
              <a:gd name="T48" fmla="*/ 48 w 48"/>
              <a:gd name="T49" fmla="*/ 24 h 41"/>
              <a:gd name="T50" fmla="*/ 48 w 48"/>
              <a:gd name="T51" fmla="*/ 37 h 41"/>
              <a:gd name="T52" fmla="*/ 31 w 48"/>
              <a:gd name="T53" fmla="*/ 7 h 41"/>
              <a:gd name="T54" fmla="*/ 31 w 48"/>
              <a:gd name="T55" fmla="*/ 3 h 41"/>
              <a:gd name="T56" fmla="*/ 17 w 48"/>
              <a:gd name="T57" fmla="*/ 3 h 41"/>
              <a:gd name="T58" fmla="*/ 17 w 48"/>
              <a:gd name="T59" fmla="*/ 7 h 41"/>
              <a:gd name="T60" fmla="*/ 31 w 48"/>
              <a:gd name="T61" fmla="*/ 7 h 41"/>
              <a:gd name="T62" fmla="*/ 28 w 48"/>
              <a:gd name="T63" fmla="*/ 27 h 41"/>
              <a:gd name="T64" fmla="*/ 21 w 48"/>
              <a:gd name="T65" fmla="*/ 27 h 41"/>
              <a:gd name="T66" fmla="*/ 21 w 48"/>
              <a:gd name="T67" fmla="*/ 24 h 41"/>
              <a:gd name="T68" fmla="*/ 28 w 48"/>
              <a:gd name="T69" fmla="*/ 24 h 41"/>
              <a:gd name="T70" fmla="*/ 28 w 48"/>
              <a:gd name="T71" fmla="*/ 27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8" h="41">
                <a:moveTo>
                  <a:pt x="48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"/>
                  <a:pt x="2" y="7"/>
                  <a:pt x="5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5" y="0"/>
                  <a:pt x="17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3" y="0"/>
                  <a:pt x="35" y="1"/>
                  <a:pt x="35" y="2"/>
                </a:cubicBezTo>
                <a:cubicBezTo>
                  <a:pt x="35" y="7"/>
                  <a:pt x="35" y="7"/>
                  <a:pt x="35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6" y="7"/>
                  <a:pt x="48" y="9"/>
                  <a:pt x="48" y="11"/>
                </a:cubicBezTo>
                <a:lnTo>
                  <a:pt x="48" y="21"/>
                </a:lnTo>
                <a:close/>
                <a:moveTo>
                  <a:pt x="48" y="37"/>
                </a:moveTo>
                <a:cubicBezTo>
                  <a:pt x="48" y="39"/>
                  <a:pt x="46" y="41"/>
                  <a:pt x="44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2" y="41"/>
                  <a:pt x="0" y="39"/>
                  <a:pt x="0" y="37"/>
                </a:cubicBezTo>
                <a:cubicBezTo>
                  <a:pt x="0" y="24"/>
                  <a:pt x="0" y="24"/>
                  <a:pt x="0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9"/>
                  <a:pt x="19" y="30"/>
                  <a:pt x="20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30" y="30"/>
                  <a:pt x="30" y="29"/>
                  <a:pt x="30" y="28"/>
                </a:cubicBezTo>
                <a:cubicBezTo>
                  <a:pt x="30" y="24"/>
                  <a:pt x="30" y="24"/>
                  <a:pt x="30" y="24"/>
                </a:cubicBezTo>
                <a:cubicBezTo>
                  <a:pt x="48" y="24"/>
                  <a:pt x="48" y="24"/>
                  <a:pt x="48" y="24"/>
                </a:cubicBezTo>
                <a:lnTo>
                  <a:pt x="48" y="37"/>
                </a:lnTo>
                <a:close/>
                <a:moveTo>
                  <a:pt x="31" y="7"/>
                </a:moveTo>
                <a:cubicBezTo>
                  <a:pt x="31" y="3"/>
                  <a:pt x="31" y="3"/>
                  <a:pt x="31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7"/>
                  <a:pt x="17" y="7"/>
                  <a:pt x="17" y="7"/>
                </a:cubicBezTo>
                <a:lnTo>
                  <a:pt x="31" y="7"/>
                </a:lnTo>
                <a:close/>
                <a:moveTo>
                  <a:pt x="28" y="27"/>
                </a:moveTo>
                <a:cubicBezTo>
                  <a:pt x="21" y="27"/>
                  <a:pt x="21" y="27"/>
                  <a:pt x="21" y="27"/>
                </a:cubicBezTo>
                <a:cubicBezTo>
                  <a:pt x="21" y="24"/>
                  <a:pt x="21" y="24"/>
                  <a:pt x="21" y="24"/>
                </a:cubicBezTo>
                <a:cubicBezTo>
                  <a:pt x="28" y="24"/>
                  <a:pt x="28" y="24"/>
                  <a:pt x="28" y="24"/>
                </a:cubicBezTo>
                <a:lnTo>
                  <a:pt x="28" y="27"/>
                </a:lnTo>
                <a:close/>
              </a:path>
            </a:pathLst>
          </a:custGeom>
          <a:solidFill>
            <a:srgbClr val="E573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6" name="Freeform 414">
            <a:extLst>
              <a:ext uri="{FF2B5EF4-FFF2-40B4-BE49-F238E27FC236}">
                <a16:creationId xmlns:a16="http://schemas.microsoft.com/office/drawing/2014/main" id="{3539AC24-CC7B-4C19-8826-F574A7A4BA5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24451" y="1976813"/>
            <a:ext cx="327063" cy="426364"/>
          </a:xfrm>
          <a:custGeom>
            <a:avLst/>
            <a:gdLst>
              <a:gd name="T0" fmla="*/ 34 w 37"/>
              <a:gd name="T1" fmla="*/ 20 h 41"/>
              <a:gd name="T2" fmla="*/ 34 w 37"/>
              <a:gd name="T3" fmla="*/ 31 h 41"/>
              <a:gd name="T4" fmla="*/ 22 w 37"/>
              <a:gd name="T5" fmla="*/ 41 h 41"/>
              <a:gd name="T6" fmla="*/ 10 w 37"/>
              <a:gd name="T7" fmla="*/ 31 h 41"/>
              <a:gd name="T8" fmla="*/ 10 w 37"/>
              <a:gd name="T9" fmla="*/ 27 h 41"/>
              <a:gd name="T10" fmla="*/ 0 w 37"/>
              <a:gd name="T11" fmla="*/ 17 h 41"/>
              <a:gd name="T12" fmla="*/ 0 w 37"/>
              <a:gd name="T13" fmla="*/ 3 h 41"/>
              <a:gd name="T14" fmla="*/ 1 w 37"/>
              <a:gd name="T15" fmla="*/ 2 h 41"/>
              <a:gd name="T16" fmla="*/ 2 w 37"/>
              <a:gd name="T17" fmla="*/ 2 h 41"/>
              <a:gd name="T18" fmla="*/ 5 w 37"/>
              <a:gd name="T19" fmla="*/ 0 h 41"/>
              <a:gd name="T20" fmla="*/ 8 w 37"/>
              <a:gd name="T21" fmla="*/ 3 h 41"/>
              <a:gd name="T22" fmla="*/ 5 w 37"/>
              <a:gd name="T23" fmla="*/ 7 h 41"/>
              <a:gd name="T24" fmla="*/ 3 w 37"/>
              <a:gd name="T25" fmla="*/ 6 h 41"/>
              <a:gd name="T26" fmla="*/ 3 w 37"/>
              <a:gd name="T27" fmla="*/ 17 h 41"/>
              <a:gd name="T28" fmla="*/ 12 w 37"/>
              <a:gd name="T29" fmla="*/ 24 h 41"/>
              <a:gd name="T30" fmla="*/ 20 w 37"/>
              <a:gd name="T31" fmla="*/ 17 h 41"/>
              <a:gd name="T32" fmla="*/ 20 w 37"/>
              <a:gd name="T33" fmla="*/ 6 h 41"/>
              <a:gd name="T34" fmla="*/ 18 w 37"/>
              <a:gd name="T35" fmla="*/ 7 h 41"/>
              <a:gd name="T36" fmla="*/ 15 w 37"/>
              <a:gd name="T37" fmla="*/ 3 h 41"/>
              <a:gd name="T38" fmla="*/ 18 w 37"/>
              <a:gd name="T39" fmla="*/ 0 h 41"/>
              <a:gd name="T40" fmla="*/ 21 w 37"/>
              <a:gd name="T41" fmla="*/ 2 h 41"/>
              <a:gd name="T42" fmla="*/ 22 w 37"/>
              <a:gd name="T43" fmla="*/ 2 h 41"/>
              <a:gd name="T44" fmla="*/ 24 w 37"/>
              <a:gd name="T45" fmla="*/ 3 h 41"/>
              <a:gd name="T46" fmla="*/ 24 w 37"/>
              <a:gd name="T47" fmla="*/ 17 h 41"/>
              <a:gd name="T48" fmla="*/ 13 w 37"/>
              <a:gd name="T49" fmla="*/ 27 h 41"/>
              <a:gd name="T50" fmla="*/ 13 w 37"/>
              <a:gd name="T51" fmla="*/ 31 h 41"/>
              <a:gd name="T52" fmla="*/ 22 w 37"/>
              <a:gd name="T53" fmla="*/ 38 h 41"/>
              <a:gd name="T54" fmla="*/ 30 w 37"/>
              <a:gd name="T55" fmla="*/ 31 h 41"/>
              <a:gd name="T56" fmla="*/ 30 w 37"/>
              <a:gd name="T57" fmla="*/ 20 h 41"/>
              <a:gd name="T58" fmla="*/ 27 w 37"/>
              <a:gd name="T59" fmla="*/ 15 h 41"/>
              <a:gd name="T60" fmla="*/ 32 w 37"/>
              <a:gd name="T61" fmla="*/ 10 h 41"/>
              <a:gd name="T62" fmla="*/ 37 w 37"/>
              <a:gd name="T63" fmla="*/ 15 h 41"/>
              <a:gd name="T64" fmla="*/ 34 w 37"/>
              <a:gd name="T65" fmla="*/ 20 h 41"/>
              <a:gd name="T66" fmla="*/ 32 w 37"/>
              <a:gd name="T67" fmla="*/ 14 h 41"/>
              <a:gd name="T68" fmla="*/ 30 w 37"/>
              <a:gd name="T69" fmla="*/ 15 h 41"/>
              <a:gd name="T70" fmla="*/ 32 w 37"/>
              <a:gd name="T71" fmla="*/ 17 h 41"/>
              <a:gd name="T72" fmla="*/ 34 w 37"/>
              <a:gd name="T73" fmla="*/ 15 h 41"/>
              <a:gd name="T74" fmla="*/ 32 w 37"/>
              <a:gd name="T75" fmla="*/ 14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" h="41">
                <a:moveTo>
                  <a:pt x="34" y="20"/>
                </a:moveTo>
                <a:cubicBezTo>
                  <a:pt x="34" y="31"/>
                  <a:pt x="34" y="31"/>
                  <a:pt x="34" y="31"/>
                </a:cubicBezTo>
                <a:cubicBezTo>
                  <a:pt x="34" y="36"/>
                  <a:pt x="28" y="41"/>
                  <a:pt x="22" y="41"/>
                </a:cubicBezTo>
                <a:cubicBezTo>
                  <a:pt x="15" y="41"/>
                  <a:pt x="10" y="36"/>
                  <a:pt x="10" y="31"/>
                </a:cubicBezTo>
                <a:cubicBezTo>
                  <a:pt x="10" y="27"/>
                  <a:pt x="10" y="27"/>
                  <a:pt x="10" y="27"/>
                </a:cubicBezTo>
                <a:cubicBezTo>
                  <a:pt x="4" y="26"/>
                  <a:pt x="0" y="22"/>
                  <a:pt x="0" y="1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2" y="1"/>
                  <a:pt x="3" y="0"/>
                  <a:pt x="5" y="0"/>
                </a:cubicBezTo>
                <a:cubicBezTo>
                  <a:pt x="7" y="0"/>
                  <a:pt x="8" y="1"/>
                  <a:pt x="8" y="3"/>
                </a:cubicBezTo>
                <a:cubicBezTo>
                  <a:pt x="8" y="5"/>
                  <a:pt x="7" y="7"/>
                  <a:pt x="5" y="7"/>
                </a:cubicBezTo>
                <a:cubicBezTo>
                  <a:pt x="4" y="7"/>
                  <a:pt x="4" y="7"/>
                  <a:pt x="3" y="6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1"/>
                  <a:pt x="7" y="24"/>
                  <a:pt x="12" y="24"/>
                </a:cubicBezTo>
                <a:cubicBezTo>
                  <a:pt x="16" y="24"/>
                  <a:pt x="20" y="21"/>
                  <a:pt x="20" y="1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19" y="7"/>
                  <a:pt x="18" y="7"/>
                </a:cubicBezTo>
                <a:cubicBezTo>
                  <a:pt x="17" y="7"/>
                  <a:pt x="15" y="5"/>
                  <a:pt x="15" y="3"/>
                </a:cubicBezTo>
                <a:cubicBezTo>
                  <a:pt x="15" y="1"/>
                  <a:pt x="17" y="0"/>
                  <a:pt x="18" y="0"/>
                </a:cubicBezTo>
                <a:cubicBezTo>
                  <a:pt x="20" y="0"/>
                  <a:pt x="21" y="1"/>
                  <a:pt x="21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3" y="2"/>
                  <a:pt x="24" y="2"/>
                  <a:pt x="24" y="3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22"/>
                  <a:pt x="19" y="26"/>
                  <a:pt x="13" y="27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35"/>
                  <a:pt x="17" y="38"/>
                  <a:pt x="22" y="38"/>
                </a:cubicBezTo>
                <a:cubicBezTo>
                  <a:pt x="27" y="38"/>
                  <a:pt x="30" y="35"/>
                  <a:pt x="30" y="31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9"/>
                  <a:pt x="27" y="18"/>
                  <a:pt x="27" y="15"/>
                </a:cubicBezTo>
                <a:cubicBezTo>
                  <a:pt x="27" y="12"/>
                  <a:pt x="29" y="10"/>
                  <a:pt x="32" y="10"/>
                </a:cubicBezTo>
                <a:cubicBezTo>
                  <a:pt x="35" y="10"/>
                  <a:pt x="37" y="12"/>
                  <a:pt x="37" y="15"/>
                </a:cubicBezTo>
                <a:cubicBezTo>
                  <a:pt x="37" y="18"/>
                  <a:pt x="36" y="19"/>
                  <a:pt x="34" y="20"/>
                </a:cubicBezTo>
                <a:close/>
                <a:moveTo>
                  <a:pt x="32" y="14"/>
                </a:moveTo>
                <a:cubicBezTo>
                  <a:pt x="31" y="14"/>
                  <a:pt x="30" y="14"/>
                  <a:pt x="30" y="15"/>
                </a:cubicBezTo>
                <a:cubicBezTo>
                  <a:pt x="30" y="16"/>
                  <a:pt x="31" y="17"/>
                  <a:pt x="32" y="17"/>
                </a:cubicBezTo>
                <a:cubicBezTo>
                  <a:pt x="33" y="17"/>
                  <a:pt x="34" y="16"/>
                  <a:pt x="34" y="15"/>
                </a:cubicBezTo>
                <a:cubicBezTo>
                  <a:pt x="34" y="14"/>
                  <a:pt x="33" y="14"/>
                  <a:pt x="32" y="14"/>
                </a:cubicBezTo>
                <a:close/>
              </a:path>
            </a:pathLst>
          </a:custGeom>
          <a:solidFill>
            <a:srgbClr val="E573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57" name="Picture 2" descr="Afbeeldingsresultaat voor ggz icoon">
            <a:extLst>
              <a:ext uri="{FF2B5EF4-FFF2-40B4-BE49-F238E27FC236}">
                <a16:creationId xmlns:a16="http://schemas.microsoft.com/office/drawing/2014/main" id="{7DF2BB0C-DD55-4D57-AF71-EBCFC7929B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011" r="36103">
                        <a14:foregroundMark x1="9388" y1="81000" x2="9388" y2="81000"/>
                        <a14:foregroundMark x1="20000" y1="25000" x2="20000" y2="25000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886"/>
          <a:stretch/>
        </p:blipFill>
        <p:spPr bwMode="auto">
          <a:xfrm>
            <a:off x="7486886" y="1998705"/>
            <a:ext cx="407943" cy="43364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Freeform 150">
            <a:extLst>
              <a:ext uri="{FF2B5EF4-FFF2-40B4-BE49-F238E27FC236}">
                <a16:creationId xmlns:a16="http://schemas.microsoft.com/office/drawing/2014/main" id="{6271E8D4-3720-48BC-89A9-06FCC722638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885768" y="1729228"/>
            <a:ext cx="262245" cy="381202"/>
          </a:xfrm>
          <a:custGeom>
            <a:avLst/>
            <a:gdLst>
              <a:gd name="T0" fmla="*/ 32 w 35"/>
              <a:gd name="T1" fmla="*/ 30 h 47"/>
              <a:gd name="T2" fmla="*/ 30 w 35"/>
              <a:gd name="T3" fmla="*/ 29 h 47"/>
              <a:gd name="T4" fmla="*/ 24 w 35"/>
              <a:gd name="T5" fmla="*/ 19 h 47"/>
              <a:gd name="T6" fmla="*/ 23 w 35"/>
              <a:gd name="T7" fmla="*/ 19 h 47"/>
              <a:gd name="T8" fmla="*/ 23 w 35"/>
              <a:gd name="T9" fmla="*/ 23 h 47"/>
              <a:gd name="T10" fmla="*/ 29 w 35"/>
              <a:gd name="T11" fmla="*/ 34 h 47"/>
              <a:gd name="T12" fmla="*/ 30 w 35"/>
              <a:gd name="T13" fmla="*/ 35 h 47"/>
              <a:gd name="T14" fmla="*/ 28 w 35"/>
              <a:gd name="T15" fmla="*/ 37 h 47"/>
              <a:gd name="T16" fmla="*/ 23 w 35"/>
              <a:gd name="T17" fmla="*/ 37 h 47"/>
              <a:gd name="T18" fmla="*/ 23 w 35"/>
              <a:gd name="T19" fmla="*/ 44 h 47"/>
              <a:gd name="T20" fmla="*/ 20 w 35"/>
              <a:gd name="T21" fmla="*/ 47 h 47"/>
              <a:gd name="T22" fmla="*/ 15 w 35"/>
              <a:gd name="T23" fmla="*/ 47 h 47"/>
              <a:gd name="T24" fmla="*/ 12 w 35"/>
              <a:gd name="T25" fmla="*/ 44 h 47"/>
              <a:gd name="T26" fmla="*/ 12 w 35"/>
              <a:gd name="T27" fmla="*/ 37 h 47"/>
              <a:gd name="T28" fmla="*/ 7 w 35"/>
              <a:gd name="T29" fmla="*/ 37 h 47"/>
              <a:gd name="T30" fmla="*/ 6 w 35"/>
              <a:gd name="T31" fmla="*/ 35 h 47"/>
              <a:gd name="T32" fmla="*/ 6 w 35"/>
              <a:gd name="T33" fmla="*/ 34 h 47"/>
              <a:gd name="T34" fmla="*/ 12 w 35"/>
              <a:gd name="T35" fmla="*/ 23 h 47"/>
              <a:gd name="T36" fmla="*/ 12 w 35"/>
              <a:gd name="T37" fmla="*/ 19 h 47"/>
              <a:gd name="T38" fmla="*/ 11 w 35"/>
              <a:gd name="T39" fmla="*/ 19 h 47"/>
              <a:gd name="T40" fmla="*/ 5 w 35"/>
              <a:gd name="T41" fmla="*/ 29 h 47"/>
              <a:gd name="T42" fmla="*/ 3 w 35"/>
              <a:gd name="T43" fmla="*/ 30 h 47"/>
              <a:gd name="T44" fmla="*/ 0 w 35"/>
              <a:gd name="T45" fmla="*/ 27 h 47"/>
              <a:gd name="T46" fmla="*/ 1 w 35"/>
              <a:gd name="T47" fmla="*/ 26 h 47"/>
              <a:gd name="T48" fmla="*/ 8 w 35"/>
              <a:gd name="T49" fmla="*/ 15 h 47"/>
              <a:gd name="T50" fmla="*/ 12 w 35"/>
              <a:gd name="T51" fmla="*/ 13 h 47"/>
              <a:gd name="T52" fmla="*/ 23 w 35"/>
              <a:gd name="T53" fmla="*/ 13 h 47"/>
              <a:gd name="T54" fmla="*/ 27 w 35"/>
              <a:gd name="T55" fmla="*/ 15 h 47"/>
              <a:gd name="T56" fmla="*/ 34 w 35"/>
              <a:gd name="T57" fmla="*/ 26 h 47"/>
              <a:gd name="T58" fmla="*/ 35 w 35"/>
              <a:gd name="T59" fmla="*/ 27 h 47"/>
              <a:gd name="T60" fmla="*/ 32 w 35"/>
              <a:gd name="T61" fmla="*/ 30 h 47"/>
              <a:gd name="T62" fmla="*/ 18 w 35"/>
              <a:gd name="T63" fmla="*/ 12 h 47"/>
              <a:gd name="T64" fmla="*/ 12 w 35"/>
              <a:gd name="T65" fmla="*/ 6 h 47"/>
              <a:gd name="T66" fmla="*/ 18 w 35"/>
              <a:gd name="T67" fmla="*/ 0 h 47"/>
              <a:gd name="T68" fmla="*/ 24 w 35"/>
              <a:gd name="T69" fmla="*/ 6 h 47"/>
              <a:gd name="T70" fmla="*/ 18 w 35"/>
              <a:gd name="T71" fmla="*/ 1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5" h="47">
                <a:moveTo>
                  <a:pt x="32" y="30"/>
                </a:moveTo>
                <a:cubicBezTo>
                  <a:pt x="31" y="30"/>
                  <a:pt x="31" y="29"/>
                  <a:pt x="30" y="29"/>
                </a:cubicBezTo>
                <a:cubicBezTo>
                  <a:pt x="24" y="19"/>
                  <a:pt x="24" y="19"/>
                  <a:pt x="24" y="19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23"/>
                  <a:pt x="23" y="23"/>
                  <a:pt x="23" y="23"/>
                </a:cubicBezTo>
                <a:cubicBezTo>
                  <a:pt x="29" y="34"/>
                  <a:pt x="29" y="34"/>
                  <a:pt x="29" y="34"/>
                </a:cubicBezTo>
                <a:cubicBezTo>
                  <a:pt x="30" y="34"/>
                  <a:pt x="30" y="35"/>
                  <a:pt x="30" y="35"/>
                </a:cubicBezTo>
                <a:cubicBezTo>
                  <a:pt x="30" y="36"/>
                  <a:pt x="29" y="37"/>
                  <a:pt x="28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44"/>
                  <a:pt x="23" y="44"/>
                  <a:pt x="23" y="44"/>
                </a:cubicBezTo>
                <a:cubicBezTo>
                  <a:pt x="23" y="46"/>
                  <a:pt x="21" y="47"/>
                  <a:pt x="20" y="47"/>
                </a:cubicBezTo>
                <a:cubicBezTo>
                  <a:pt x="15" y="47"/>
                  <a:pt x="15" y="47"/>
                  <a:pt x="15" y="47"/>
                </a:cubicBezTo>
                <a:cubicBezTo>
                  <a:pt x="14" y="47"/>
                  <a:pt x="12" y="46"/>
                  <a:pt x="12" y="44"/>
                </a:cubicBezTo>
                <a:cubicBezTo>
                  <a:pt x="12" y="37"/>
                  <a:pt x="12" y="37"/>
                  <a:pt x="12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7"/>
                  <a:pt x="6" y="36"/>
                  <a:pt x="6" y="35"/>
                </a:cubicBezTo>
                <a:cubicBezTo>
                  <a:pt x="6" y="35"/>
                  <a:pt x="6" y="34"/>
                  <a:pt x="6" y="34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29"/>
                  <a:pt x="4" y="30"/>
                  <a:pt x="3" y="30"/>
                </a:cubicBezTo>
                <a:cubicBezTo>
                  <a:pt x="2" y="30"/>
                  <a:pt x="0" y="29"/>
                  <a:pt x="0" y="27"/>
                </a:cubicBezTo>
                <a:cubicBezTo>
                  <a:pt x="0" y="27"/>
                  <a:pt x="1" y="26"/>
                  <a:pt x="1" y="26"/>
                </a:cubicBezTo>
                <a:cubicBezTo>
                  <a:pt x="8" y="15"/>
                  <a:pt x="8" y="15"/>
                  <a:pt x="8" y="15"/>
                </a:cubicBezTo>
                <a:cubicBezTo>
                  <a:pt x="9" y="14"/>
                  <a:pt x="10" y="13"/>
                  <a:pt x="12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5" y="13"/>
                  <a:pt x="26" y="14"/>
                  <a:pt x="27" y="15"/>
                </a:cubicBezTo>
                <a:cubicBezTo>
                  <a:pt x="34" y="26"/>
                  <a:pt x="34" y="26"/>
                  <a:pt x="34" y="26"/>
                </a:cubicBezTo>
                <a:cubicBezTo>
                  <a:pt x="35" y="26"/>
                  <a:pt x="35" y="27"/>
                  <a:pt x="35" y="27"/>
                </a:cubicBezTo>
                <a:cubicBezTo>
                  <a:pt x="35" y="29"/>
                  <a:pt x="34" y="30"/>
                  <a:pt x="32" y="30"/>
                </a:cubicBezTo>
                <a:close/>
                <a:moveTo>
                  <a:pt x="18" y="12"/>
                </a:moveTo>
                <a:cubicBezTo>
                  <a:pt x="14" y="12"/>
                  <a:pt x="12" y="9"/>
                  <a:pt x="12" y="6"/>
                </a:cubicBezTo>
                <a:cubicBezTo>
                  <a:pt x="12" y="2"/>
                  <a:pt x="14" y="0"/>
                  <a:pt x="18" y="0"/>
                </a:cubicBezTo>
                <a:cubicBezTo>
                  <a:pt x="21" y="0"/>
                  <a:pt x="24" y="2"/>
                  <a:pt x="24" y="6"/>
                </a:cubicBezTo>
                <a:cubicBezTo>
                  <a:pt x="24" y="9"/>
                  <a:pt x="21" y="12"/>
                  <a:pt x="18" y="12"/>
                </a:cubicBezTo>
                <a:close/>
              </a:path>
            </a:pathLst>
          </a:custGeom>
          <a:solidFill>
            <a:srgbClr val="34409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9" name="Freeform 101">
            <a:extLst>
              <a:ext uri="{FF2B5EF4-FFF2-40B4-BE49-F238E27FC236}">
                <a16:creationId xmlns:a16="http://schemas.microsoft.com/office/drawing/2014/main" id="{2127D1DD-ABFF-431C-AD6E-34E377A9BCA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158740" y="1776774"/>
            <a:ext cx="165863" cy="269697"/>
          </a:xfrm>
          <a:custGeom>
            <a:avLst/>
            <a:gdLst>
              <a:gd name="T0" fmla="*/ 23 w 32"/>
              <a:gd name="T1" fmla="*/ 18 h 43"/>
              <a:gd name="T2" fmla="*/ 23 w 32"/>
              <a:gd name="T3" fmla="*/ 40 h 43"/>
              <a:gd name="T4" fmla="*/ 20 w 32"/>
              <a:gd name="T5" fmla="*/ 43 h 43"/>
              <a:gd name="T6" fmla="*/ 17 w 32"/>
              <a:gd name="T7" fmla="*/ 40 h 43"/>
              <a:gd name="T8" fmla="*/ 17 w 32"/>
              <a:gd name="T9" fmla="*/ 30 h 43"/>
              <a:gd name="T10" fmla="*/ 15 w 32"/>
              <a:gd name="T11" fmla="*/ 30 h 43"/>
              <a:gd name="T12" fmla="*/ 15 w 32"/>
              <a:gd name="T13" fmla="*/ 40 h 43"/>
              <a:gd name="T14" fmla="*/ 12 w 32"/>
              <a:gd name="T15" fmla="*/ 43 h 43"/>
              <a:gd name="T16" fmla="*/ 9 w 32"/>
              <a:gd name="T17" fmla="*/ 40 h 43"/>
              <a:gd name="T18" fmla="*/ 9 w 32"/>
              <a:gd name="T19" fmla="*/ 18 h 43"/>
              <a:gd name="T20" fmla="*/ 1 w 32"/>
              <a:gd name="T21" fmla="*/ 10 h 43"/>
              <a:gd name="T22" fmla="*/ 1 w 32"/>
              <a:gd name="T23" fmla="*/ 7 h 43"/>
              <a:gd name="T24" fmla="*/ 5 w 32"/>
              <a:gd name="T25" fmla="*/ 7 h 43"/>
              <a:gd name="T26" fmla="*/ 11 w 32"/>
              <a:gd name="T27" fmla="*/ 13 h 43"/>
              <a:gd name="T28" fmla="*/ 21 w 32"/>
              <a:gd name="T29" fmla="*/ 13 h 43"/>
              <a:gd name="T30" fmla="*/ 27 w 32"/>
              <a:gd name="T31" fmla="*/ 7 h 43"/>
              <a:gd name="T32" fmla="*/ 31 w 32"/>
              <a:gd name="T33" fmla="*/ 7 h 43"/>
              <a:gd name="T34" fmla="*/ 31 w 32"/>
              <a:gd name="T35" fmla="*/ 10 h 43"/>
              <a:gd name="T36" fmla="*/ 23 w 32"/>
              <a:gd name="T37" fmla="*/ 18 h 43"/>
              <a:gd name="T38" fmla="*/ 16 w 32"/>
              <a:gd name="T39" fmla="*/ 12 h 43"/>
              <a:gd name="T40" fmla="*/ 10 w 32"/>
              <a:gd name="T41" fmla="*/ 6 h 43"/>
              <a:gd name="T42" fmla="*/ 16 w 32"/>
              <a:gd name="T43" fmla="*/ 0 h 43"/>
              <a:gd name="T44" fmla="*/ 22 w 32"/>
              <a:gd name="T45" fmla="*/ 6 h 43"/>
              <a:gd name="T46" fmla="*/ 16 w 32"/>
              <a:gd name="T47" fmla="*/ 1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2" h="43">
                <a:moveTo>
                  <a:pt x="23" y="18"/>
                </a:moveTo>
                <a:cubicBezTo>
                  <a:pt x="23" y="40"/>
                  <a:pt x="23" y="40"/>
                  <a:pt x="23" y="40"/>
                </a:cubicBezTo>
                <a:cubicBezTo>
                  <a:pt x="23" y="42"/>
                  <a:pt x="21" y="43"/>
                  <a:pt x="20" y="43"/>
                </a:cubicBezTo>
                <a:cubicBezTo>
                  <a:pt x="18" y="43"/>
                  <a:pt x="17" y="42"/>
                  <a:pt x="17" y="40"/>
                </a:cubicBezTo>
                <a:cubicBezTo>
                  <a:pt x="17" y="30"/>
                  <a:pt x="17" y="30"/>
                  <a:pt x="17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42"/>
                  <a:pt x="14" y="43"/>
                  <a:pt x="12" y="43"/>
                </a:cubicBezTo>
                <a:cubicBezTo>
                  <a:pt x="10" y="43"/>
                  <a:pt x="9" y="42"/>
                  <a:pt x="9" y="40"/>
                </a:cubicBezTo>
                <a:cubicBezTo>
                  <a:pt x="9" y="18"/>
                  <a:pt x="9" y="18"/>
                  <a:pt x="9" y="18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8"/>
                  <a:pt x="1" y="7"/>
                </a:cubicBezTo>
                <a:cubicBezTo>
                  <a:pt x="2" y="6"/>
                  <a:pt x="4" y="6"/>
                  <a:pt x="5" y="7"/>
                </a:cubicBezTo>
                <a:cubicBezTo>
                  <a:pt x="11" y="13"/>
                  <a:pt x="11" y="13"/>
                  <a:pt x="1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7" y="7"/>
                  <a:pt x="27" y="7"/>
                  <a:pt x="27" y="7"/>
                </a:cubicBezTo>
                <a:cubicBezTo>
                  <a:pt x="28" y="6"/>
                  <a:pt x="30" y="6"/>
                  <a:pt x="31" y="7"/>
                </a:cubicBezTo>
                <a:cubicBezTo>
                  <a:pt x="32" y="8"/>
                  <a:pt x="32" y="9"/>
                  <a:pt x="31" y="10"/>
                </a:cubicBezTo>
                <a:lnTo>
                  <a:pt x="23" y="18"/>
                </a:lnTo>
                <a:close/>
                <a:moveTo>
                  <a:pt x="16" y="12"/>
                </a:moveTo>
                <a:cubicBezTo>
                  <a:pt x="13" y="12"/>
                  <a:pt x="10" y="9"/>
                  <a:pt x="10" y="6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22" y="3"/>
                  <a:pt x="22" y="6"/>
                </a:cubicBezTo>
                <a:cubicBezTo>
                  <a:pt x="22" y="9"/>
                  <a:pt x="19" y="12"/>
                  <a:pt x="16" y="12"/>
                </a:cubicBezTo>
                <a:close/>
              </a:path>
            </a:pathLst>
          </a:custGeom>
          <a:solidFill>
            <a:srgbClr val="34409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0" name="Freeform 287">
            <a:extLst>
              <a:ext uri="{FF2B5EF4-FFF2-40B4-BE49-F238E27FC236}">
                <a16:creationId xmlns:a16="http://schemas.microsoft.com/office/drawing/2014/main" id="{A06F15BA-2291-419A-85BD-ED8FEB84E26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61269" y="1729228"/>
            <a:ext cx="219335" cy="381201"/>
          </a:xfrm>
          <a:custGeom>
            <a:avLst/>
            <a:gdLst>
              <a:gd name="T0" fmla="*/ 27 w 27"/>
              <a:gd name="T1" fmla="*/ 29 h 47"/>
              <a:gd name="T2" fmla="*/ 25 w 27"/>
              <a:gd name="T3" fmla="*/ 31 h 47"/>
              <a:gd name="T4" fmla="*/ 22 w 27"/>
              <a:gd name="T5" fmla="*/ 29 h 47"/>
              <a:gd name="T6" fmla="*/ 22 w 27"/>
              <a:gd name="T7" fmla="*/ 19 h 47"/>
              <a:gd name="T8" fmla="*/ 20 w 27"/>
              <a:gd name="T9" fmla="*/ 19 h 47"/>
              <a:gd name="T10" fmla="*/ 20 w 27"/>
              <a:gd name="T11" fmla="*/ 44 h 47"/>
              <a:gd name="T12" fmla="*/ 17 w 27"/>
              <a:gd name="T13" fmla="*/ 47 h 47"/>
              <a:gd name="T14" fmla="*/ 14 w 27"/>
              <a:gd name="T15" fmla="*/ 44 h 47"/>
              <a:gd name="T16" fmla="*/ 14 w 27"/>
              <a:gd name="T17" fmla="*/ 31 h 47"/>
              <a:gd name="T18" fmla="*/ 13 w 27"/>
              <a:gd name="T19" fmla="*/ 31 h 47"/>
              <a:gd name="T20" fmla="*/ 13 w 27"/>
              <a:gd name="T21" fmla="*/ 44 h 47"/>
              <a:gd name="T22" fmla="*/ 10 w 27"/>
              <a:gd name="T23" fmla="*/ 47 h 47"/>
              <a:gd name="T24" fmla="*/ 7 w 27"/>
              <a:gd name="T25" fmla="*/ 44 h 47"/>
              <a:gd name="T26" fmla="*/ 7 w 27"/>
              <a:gd name="T27" fmla="*/ 19 h 47"/>
              <a:gd name="T28" fmla="*/ 5 w 27"/>
              <a:gd name="T29" fmla="*/ 19 h 47"/>
              <a:gd name="T30" fmla="*/ 5 w 27"/>
              <a:gd name="T31" fmla="*/ 29 h 47"/>
              <a:gd name="T32" fmla="*/ 2 w 27"/>
              <a:gd name="T33" fmla="*/ 31 h 47"/>
              <a:gd name="T34" fmla="*/ 0 w 27"/>
              <a:gd name="T35" fmla="*/ 29 h 47"/>
              <a:gd name="T36" fmla="*/ 0 w 27"/>
              <a:gd name="T37" fmla="*/ 18 h 47"/>
              <a:gd name="T38" fmla="*/ 5 w 27"/>
              <a:gd name="T39" fmla="*/ 12 h 47"/>
              <a:gd name="T40" fmla="*/ 22 w 27"/>
              <a:gd name="T41" fmla="*/ 12 h 47"/>
              <a:gd name="T42" fmla="*/ 27 w 27"/>
              <a:gd name="T43" fmla="*/ 18 h 47"/>
              <a:gd name="T44" fmla="*/ 27 w 27"/>
              <a:gd name="T45" fmla="*/ 29 h 47"/>
              <a:gd name="T46" fmla="*/ 14 w 27"/>
              <a:gd name="T47" fmla="*/ 12 h 47"/>
              <a:gd name="T48" fmla="*/ 8 w 27"/>
              <a:gd name="T49" fmla="*/ 6 h 47"/>
              <a:gd name="T50" fmla="*/ 14 w 27"/>
              <a:gd name="T51" fmla="*/ 0 h 47"/>
              <a:gd name="T52" fmla="*/ 20 w 27"/>
              <a:gd name="T53" fmla="*/ 6 h 47"/>
              <a:gd name="T54" fmla="*/ 14 w 27"/>
              <a:gd name="T55" fmla="*/ 1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7" h="47">
                <a:moveTo>
                  <a:pt x="27" y="29"/>
                </a:moveTo>
                <a:cubicBezTo>
                  <a:pt x="27" y="30"/>
                  <a:pt x="26" y="31"/>
                  <a:pt x="25" y="31"/>
                </a:cubicBezTo>
                <a:cubicBezTo>
                  <a:pt x="23" y="31"/>
                  <a:pt x="22" y="30"/>
                  <a:pt x="22" y="29"/>
                </a:cubicBezTo>
                <a:cubicBezTo>
                  <a:pt x="22" y="19"/>
                  <a:pt x="22" y="19"/>
                  <a:pt x="22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5"/>
                  <a:pt x="19" y="47"/>
                  <a:pt x="17" y="47"/>
                </a:cubicBezTo>
                <a:cubicBezTo>
                  <a:pt x="16" y="47"/>
                  <a:pt x="14" y="45"/>
                  <a:pt x="14" y="44"/>
                </a:cubicBezTo>
                <a:cubicBezTo>
                  <a:pt x="14" y="31"/>
                  <a:pt x="14" y="31"/>
                  <a:pt x="14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5"/>
                  <a:pt x="11" y="47"/>
                  <a:pt x="10" y="47"/>
                </a:cubicBezTo>
                <a:cubicBezTo>
                  <a:pt x="8" y="47"/>
                  <a:pt x="7" y="45"/>
                  <a:pt x="7" y="44"/>
                </a:cubicBezTo>
                <a:cubicBezTo>
                  <a:pt x="7" y="19"/>
                  <a:pt x="7" y="19"/>
                  <a:pt x="7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4" y="31"/>
                  <a:pt x="2" y="31"/>
                </a:cubicBezTo>
                <a:cubicBezTo>
                  <a:pt x="1" y="31"/>
                  <a:pt x="0" y="30"/>
                  <a:pt x="0" y="2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5"/>
                  <a:pt x="2" y="12"/>
                  <a:pt x="5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5" y="12"/>
                  <a:pt x="27" y="15"/>
                  <a:pt x="27" y="18"/>
                </a:cubicBezTo>
                <a:lnTo>
                  <a:pt x="27" y="29"/>
                </a:lnTo>
                <a:close/>
                <a:moveTo>
                  <a:pt x="14" y="12"/>
                </a:moveTo>
                <a:cubicBezTo>
                  <a:pt x="10" y="12"/>
                  <a:pt x="8" y="9"/>
                  <a:pt x="8" y="6"/>
                </a:cubicBezTo>
                <a:cubicBezTo>
                  <a:pt x="8" y="2"/>
                  <a:pt x="10" y="0"/>
                  <a:pt x="14" y="0"/>
                </a:cubicBezTo>
                <a:cubicBezTo>
                  <a:pt x="17" y="0"/>
                  <a:pt x="20" y="2"/>
                  <a:pt x="20" y="6"/>
                </a:cubicBezTo>
                <a:cubicBezTo>
                  <a:pt x="20" y="9"/>
                  <a:pt x="17" y="12"/>
                  <a:pt x="14" y="12"/>
                </a:cubicBezTo>
                <a:close/>
              </a:path>
            </a:pathLst>
          </a:custGeom>
          <a:solidFill>
            <a:srgbClr val="34409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1" name="Freeform 228">
            <a:extLst>
              <a:ext uri="{FF2B5EF4-FFF2-40B4-BE49-F238E27FC236}">
                <a16:creationId xmlns:a16="http://schemas.microsoft.com/office/drawing/2014/main" id="{E11E9732-B783-4ADC-957A-3B442961964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749059" y="2159544"/>
            <a:ext cx="281766" cy="263720"/>
          </a:xfrm>
          <a:custGeom>
            <a:avLst/>
            <a:gdLst>
              <a:gd name="T0" fmla="*/ 9 w 52"/>
              <a:gd name="T1" fmla="*/ 28 h 48"/>
              <a:gd name="T2" fmla="*/ 5 w 52"/>
              <a:gd name="T3" fmla="*/ 28 h 48"/>
              <a:gd name="T4" fmla="*/ 0 w 52"/>
              <a:gd name="T5" fmla="*/ 24 h 48"/>
              <a:gd name="T6" fmla="*/ 3 w 52"/>
              <a:gd name="T7" fmla="*/ 14 h 48"/>
              <a:gd name="T8" fmla="*/ 10 w 52"/>
              <a:gd name="T9" fmla="*/ 16 h 48"/>
              <a:gd name="T10" fmla="*/ 14 w 52"/>
              <a:gd name="T11" fmla="*/ 16 h 48"/>
              <a:gd name="T12" fmla="*/ 14 w 52"/>
              <a:gd name="T13" fmla="*/ 18 h 48"/>
              <a:gd name="T14" fmla="*/ 16 w 52"/>
              <a:gd name="T15" fmla="*/ 24 h 48"/>
              <a:gd name="T16" fmla="*/ 9 w 52"/>
              <a:gd name="T17" fmla="*/ 28 h 48"/>
              <a:gd name="T18" fmla="*/ 10 w 52"/>
              <a:gd name="T19" fmla="*/ 14 h 48"/>
              <a:gd name="T20" fmla="*/ 4 w 52"/>
              <a:gd name="T21" fmla="*/ 7 h 48"/>
              <a:gd name="T22" fmla="*/ 10 w 52"/>
              <a:gd name="T23" fmla="*/ 0 h 48"/>
              <a:gd name="T24" fmla="*/ 17 w 52"/>
              <a:gd name="T25" fmla="*/ 7 h 48"/>
              <a:gd name="T26" fmla="*/ 10 w 52"/>
              <a:gd name="T27" fmla="*/ 14 h 48"/>
              <a:gd name="T28" fmla="*/ 38 w 52"/>
              <a:gd name="T29" fmla="*/ 48 h 48"/>
              <a:gd name="T30" fmla="*/ 14 w 52"/>
              <a:gd name="T31" fmla="*/ 48 h 48"/>
              <a:gd name="T32" fmla="*/ 7 w 52"/>
              <a:gd name="T33" fmla="*/ 42 h 48"/>
              <a:gd name="T34" fmla="*/ 16 w 52"/>
              <a:gd name="T35" fmla="*/ 26 h 48"/>
              <a:gd name="T36" fmla="*/ 26 w 52"/>
              <a:gd name="T37" fmla="*/ 30 h 48"/>
              <a:gd name="T38" fmla="*/ 35 w 52"/>
              <a:gd name="T39" fmla="*/ 26 h 48"/>
              <a:gd name="T40" fmla="*/ 45 w 52"/>
              <a:gd name="T41" fmla="*/ 42 h 48"/>
              <a:gd name="T42" fmla="*/ 38 w 52"/>
              <a:gd name="T43" fmla="*/ 48 h 48"/>
              <a:gd name="T44" fmla="*/ 26 w 52"/>
              <a:gd name="T45" fmla="*/ 28 h 48"/>
              <a:gd name="T46" fmla="*/ 16 w 52"/>
              <a:gd name="T47" fmla="*/ 18 h 48"/>
              <a:gd name="T48" fmla="*/ 26 w 52"/>
              <a:gd name="T49" fmla="*/ 7 h 48"/>
              <a:gd name="T50" fmla="*/ 36 w 52"/>
              <a:gd name="T51" fmla="*/ 18 h 48"/>
              <a:gd name="T52" fmla="*/ 26 w 52"/>
              <a:gd name="T53" fmla="*/ 28 h 48"/>
              <a:gd name="T54" fmla="*/ 41 w 52"/>
              <a:gd name="T55" fmla="*/ 14 h 48"/>
              <a:gd name="T56" fmla="*/ 34 w 52"/>
              <a:gd name="T57" fmla="*/ 7 h 48"/>
              <a:gd name="T58" fmla="*/ 41 w 52"/>
              <a:gd name="T59" fmla="*/ 0 h 48"/>
              <a:gd name="T60" fmla="*/ 48 w 52"/>
              <a:gd name="T61" fmla="*/ 7 h 48"/>
              <a:gd name="T62" fmla="*/ 41 w 52"/>
              <a:gd name="T63" fmla="*/ 14 h 48"/>
              <a:gd name="T64" fmla="*/ 46 w 52"/>
              <a:gd name="T65" fmla="*/ 28 h 48"/>
              <a:gd name="T66" fmla="*/ 43 w 52"/>
              <a:gd name="T67" fmla="*/ 28 h 48"/>
              <a:gd name="T68" fmla="*/ 36 w 52"/>
              <a:gd name="T69" fmla="*/ 24 h 48"/>
              <a:gd name="T70" fmla="*/ 38 w 52"/>
              <a:gd name="T71" fmla="*/ 18 h 48"/>
              <a:gd name="T72" fmla="*/ 38 w 52"/>
              <a:gd name="T73" fmla="*/ 16 h 48"/>
              <a:gd name="T74" fmla="*/ 41 w 52"/>
              <a:gd name="T75" fmla="*/ 16 h 48"/>
              <a:gd name="T76" fmla="*/ 48 w 52"/>
              <a:gd name="T77" fmla="*/ 14 h 48"/>
              <a:gd name="T78" fmla="*/ 52 w 52"/>
              <a:gd name="T79" fmla="*/ 24 h 48"/>
              <a:gd name="T80" fmla="*/ 46 w 52"/>
              <a:gd name="T81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2" h="48">
                <a:moveTo>
                  <a:pt x="9" y="28"/>
                </a:moveTo>
                <a:cubicBezTo>
                  <a:pt x="5" y="28"/>
                  <a:pt x="5" y="28"/>
                  <a:pt x="5" y="28"/>
                </a:cubicBezTo>
                <a:cubicBezTo>
                  <a:pt x="3" y="28"/>
                  <a:pt x="0" y="27"/>
                  <a:pt x="0" y="24"/>
                </a:cubicBezTo>
                <a:cubicBezTo>
                  <a:pt x="0" y="21"/>
                  <a:pt x="0" y="14"/>
                  <a:pt x="3" y="14"/>
                </a:cubicBezTo>
                <a:cubicBezTo>
                  <a:pt x="4" y="14"/>
                  <a:pt x="7" y="16"/>
                  <a:pt x="10" y="16"/>
                </a:cubicBezTo>
                <a:cubicBezTo>
                  <a:pt x="12" y="16"/>
                  <a:pt x="13" y="16"/>
                  <a:pt x="14" y="16"/>
                </a:cubicBezTo>
                <a:cubicBezTo>
                  <a:pt x="14" y="16"/>
                  <a:pt x="14" y="17"/>
                  <a:pt x="14" y="18"/>
                </a:cubicBezTo>
                <a:cubicBezTo>
                  <a:pt x="14" y="20"/>
                  <a:pt x="15" y="22"/>
                  <a:pt x="16" y="24"/>
                </a:cubicBezTo>
                <a:cubicBezTo>
                  <a:pt x="13" y="25"/>
                  <a:pt x="11" y="26"/>
                  <a:pt x="9" y="28"/>
                </a:cubicBezTo>
                <a:close/>
                <a:moveTo>
                  <a:pt x="10" y="14"/>
                </a:moveTo>
                <a:cubicBezTo>
                  <a:pt x="7" y="14"/>
                  <a:pt x="4" y="11"/>
                  <a:pt x="4" y="7"/>
                </a:cubicBezTo>
                <a:cubicBezTo>
                  <a:pt x="4" y="4"/>
                  <a:pt x="7" y="0"/>
                  <a:pt x="10" y="0"/>
                </a:cubicBezTo>
                <a:cubicBezTo>
                  <a:pt x="14" y="0"/>
                  <a:pt x="17" y="4"/>
                  <a:pt x="17" y="7"/>
                </a:cubicBezTo>
                <a:cubicBezTo>
                  <a:pt x="17" y="11"/>
                  <a:pt x="14" y="14"/>
                  <a:pt x="10" y="14"/>
                </a:cubicBezTo>
                <a:close/>
                <a:moveTo>
                  <a:pt x="38" y="48"/>
                </a:moveTo>
                <a:cubicBezTo>
                  <a:pt x="14" y="48"/>
                  <a:pt x="14" y="48"/>
                  <a:pt x="14" y="48"/>
                </a:cubicBezTo>
                <a:cubicBezTo>
                  <a:pt x="10" y="48"/>
                  <a:pt x="7" y="46"/>
                  <a:pt x="7" y="42"/>
                </a:cubicBezTo>
                <a:cubicBezTo>
                  <a:pt x="7" y="35"/>
                  <a:pt x="8" y="26"/>
                  <a:pt x="16" y="26"/>
                </a:cubicBezTo>
                <a:cubicBezTo>
                  <a:pt x="17" y="26"/>
                  <a:pt x="20" y="30"/>
                  <a:pt x="26" y="30"/>
                </a:cubicBezTo>
                <a:cubicBezTo>
                  <a:pt x="31" y="30"/>
                  <a:pt x="35" y="26"/>
                  <a:pt x="35" y="26"/>
                </a:cubicBezTo>
                <a:cubicBezTo>
                  <a:pt x="43" y="26"/>
                  <a:pt x="45" y="35"/>
                  <a:pt x="45" y="42"/>
                </a:cubicBezTo>
                <a:cubicBezTo>
                  <a:pt x="45" y="46"/>
                  <a:pt x="42" y="48"/>
                  <a:pt x="38" y="48"/>
                </a:cubicBezTo>
                <a:close/>
                <a:moveTo>
                  <a:pt x="26" y="28"/>
                </a:moveTo>
                <a:cubicBezTo>
                  <a:pt x="20" y="28"/>
                  <a:pt x="16" y="23"/>
                  <a:pt x="16" y="18"/>
                </a:cubicBezTo>
                <a:cubicBezTo>
                  <a:pt x="16" y="12"/>
                  <a:pt x="20" y="7"/>
                  <a:pt x="26" y="7"/>
                </a:cubicBezTo>
                <a:cubicBezTo>
                  <a:pt x="32" y="7"/>
                  <a:pt x="36" y="12"/>
                  <a:pt x="36" y="18"/>
                </a:cubicBezTo>
                <a:cubicBezTo>
                  <a:pt x="36" y="23"/>
                  <a:pt x="32" y="28"/>
                  <a:pt x="26" y="28"/>
                </a:cubicBezTo>
                <a:close/>
                <a:moveTo>
                  <a:pt x="41" y="14"/>
                </a:moveTo>
                <a:cubicBezTo>
                  <a:pt x="37" y="14"/>
                  <a:pt x="34" y="11"/>
                  <a:pt x="34" y="7"/>
                </a:cubicBezTo>
                <a:cubicBezTo>
                  <a:pt x="34" y="4"/>
                  <a:pt x="37" y="0"/>
                  <a:pt x="41" y="0"/>
                </a:cubicBezTo>
                <a:cubicBezTo>
                  <a:pt x="45" y="0"/>
                  <a:pt x="48" y="4"/>
                  <a:pt x="48" y="7"/>
                </a:cubicBezTo>
                <a:cubicBezTo>
                  <a:pt x="48" y="11"/>
                  <a:pt x="45" y="14"/>
                  <a:pt x="41" y="14"/>
                </a:cubicBezTo>
                <a:close/>
                <a:moveTo>
                  <a:pt x="46" y="28"/>
                </a:moveTo>
                <a:cubicBezTo>
                  <a:pt x="43" y="28"/>
                  <a:pt x="43" y="28"/>
                  <a:pt x="43" y="28"/>
                </a:cubicBezTo>
                <a:cubicBezTo>
                  <a:pt x="41" y="26"/>
                  <a:pt x="38" y="25"/>
                  <a:pt x="36" y="24"/>
                </a:cubicBezTo>
                <a:cubicBezTo>
                  <a:pt x="37" y="22"/>
                  <a:pt x="38" y="20"/>
                  <a:pt x="38" y="18"/>
                </a:cubicBezTo>
                <a:cubicBezTo>
                  <a:pt x="38" y="17"/>
                  <a:pt x="38" y="16"/>
                  <a:pt x="38" y="16"/>
                </a:cubicBezTo>
                <a:cubicBezTo>
                  <a:pt x="39" y="16"/>
                  <a:pt x="40" y="16"/>
                  <a:pt x="41" y="16"/>
                </a:cubicBezTo>
                <a:cubicBezTo>
                  <a:pt x="45" y="16"/>
                  <a:pt x="48" y="14"/>
                  <a:pt x="48" y="14"/>
                </a:cubicBezTo>
                <a:cubicBezTo>
                  <a:pt x="52" y="14"/>
                  <a:pt x="52" y="21"/>
                  <a:pt x="52" y="24"/>
                </a:cubicBezTo>
                <a:cubicBezTo>
                  <a:pt x="52" y="27"/>
                  <a:pt x="49" y="28"/>
                  <a:pt x="46" y="28"/>
                </a:cubicBezTo>
                <a:close/>
              </a:path>
            </a:pathLst>
          </a:custGeom>
          <a:solidFill>
            <a:srgbClr val="E57334"/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Corbel"/>
              <a:cs typeface="Corbel"/>
            </a:endParaRPr>
          </a:p>
        </p:txBody>
      </p:sp>
      <p:sp>
        <p:nvSpPr>
          <p:cNvPr id="62" name="Rechthoek: afgeronde hoeken 61">
            <a:extLst>
              <a:ext uri="{FF2B5EF4-FFF2-40B4-BE49-F238E27FC236}">
                <a16:creationId xmlns:a16="http://schemas.microsoft.com/office/drawing/2014/main" id="{8CD00B48-A074-4F24-AA7F-813610DCB168}"/>
              </a:ext>
            </a:extLst>
          </p:cNvPr>
          <p:cNvSpPr/>
          <p:nvPr/>
        </p:nvSpPr>
        <p:spPr>
          <a:xfrm>
            <a:off x="7264751" y="958571"/>
            <a:ext cx="3496345" cy="1674415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72296"/>
                      <a:gd name="connsiteY0" fmla="*/ 380171 h 2280983"/>
                      <a:gd name="connsiteX1" fmla="*/ 380171 w 4472296"/>
                      <a:gd name="connsiteY1" fmla="*/ 0 h 2280983"/>
                      <a:gd name="connsiteX2" fmla="*/ 984689 w 4472296"/>
                      <a:gd name="connsiteY2" fmla="*/ 0 h 2280983"/>
                      <a:gd name="connsiteX3" fmla="*/ 1477849 w 4472296"/>
                      <a:gd name="connsiteY3" fmla="*/ 0 h 2280983"/>
                      <a:gd name="connsiteX4" fmla="*/ 1933889 w 4472296"/>
                      <a:gd name="connsiteY4" fmla="*/ 0 h 2280983"/>
                      <a:gd name="connsiteX5" fmla="*/ 2501288 w 4472296"/>
                      <a:gd name="connsiteY5" fmla="*/ 0 h 2280983"/>
                      <a:gd name="connsiteX6" fmla="*/ 2994447 w 4472296"/>
                      <a:gd name="connsiteY6" fmla="*/ 0 h 2280983"/>
                      <a:gd name="connsiteX7" fmla="*/ 3598965 w 4472296"/>
                      <a:gd name="connsiteY7" fmla="*/ 0 h 2280983"/>
                      <a:gd name="connsiteX8" fmla="*/ 4092125 w 4472296"/>
                      <a:gd name="connsiteY8" fmla="*/ 0 h 2280983"/>
                      <a:gd name="connsiteX9" fmla="*/ 4472296 w 4472296"/>
                      <a:gd name="connsiteY9" fmla="*/ 380171 h 2280983"/>
                      <a:gd name="connsiteX10" fmla="*/ 4472296 w 4472296"/>
                      <a:gd name="connsiteY10" fmla="*/ 856639 h 2280983"/>
                      <a:gd name="connsiteX11" fmla="*/ 4472296 w 4472296"/>
                      <a:gd name="connsiteY11" fmla="*/ 1363519 h 2280983"/>
                      <a:gd name="connsiteX12" fmla="*/ 4472296 w 4472296"/>
                      <a:gd name="connsiteY12" fmla="*/ 1900812 h 2280983"/>
                      <a:gd name="connsiteX13" fmla="*/ 4092125 w 4472296"/>
                      <a:gd name="connsiteY13" fmla="*/ 2280983 h 2280983"/>
                      <a:gd name="connsiteX14" fmla="*/ 3561846 w 4472296"/>
                      <a:gd name="connsiteY14" fmla="*/ 2280983 h 2280983"/>
                      <a:gd name="connsiteX15" fmla="*/ 3031567 w 4472296"/>
                      <a:gd name="connsiteY15" fmla="*/ 2280983 h 2280983"/>
                      <a:gd name="connsiteX16" fmla="*/ 2427048 w 4472296"/>
                      <a:gd name="connsiteY16" fmla="*/ 2280983 h 2280983"/>
                      <a:gd name="connsiteX17" fmla="*/ 1896769 w 4472296"/>
                      <a:gd name="connsiteY17" fmla="*/ 2280983 h 2280983"/>
                      <a:gd name="connsiteX18" fmla="*/ 1477849 w 4472296"/>
                      <a:gd name="connsiteY18" fmla="*/ 2280983 h 2280983"/>
                      <a:gd name="connsiteX19" fmla="*/ 1021809 w 4472296"/>
                      <a:gd name="connsiteY19" fmla="*/ 2280983 h 2280983"/>
                      <a:gd name="connsiteX20" fmla="*/ 380171 w 4472296"/>
                      <a:gd name="connsiteY20" fmla="*/ 2280983 h 2280983"/>
                      <a:gd name="connsiteX21" fmla="*/ 0 w 4472296"/>
                      <a:gd name="connsiteY21" fmla="*/ 1900812 h 2280983"/>
                      <a:gd name="connsiteX22" fmla="*/ 0 w 4472296"/>
                      <a:gd name="connsiteY22" fmla="*/ 1424344 h 2280983"/>
                      <a:gd name="connsiteX23" fmla="*/ 0 w 4472296"/>
                      <a:gd name="connsiteY23" fmla="*/ 963083 h 2280983"/>
                      <a:gd name="connsiteX24" fmla="*/ 0 w 4472296"/>
                      <a:gd name="connsiteY24" fmla="*/ 380171 h 2280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472296" h="2280983" extrusionOk="0">
                        <a:moveTo>
                          <a:pt x="0" y="380171"/>
                        </a:moveTo>
                        <a:cubicBezTo>
                          <a:pt x="-16831" y="159826"/>
                          <a:pt x="164429" y="2169"/>
                          <a:pt x="380171" y="0"/>
                        </a:cubicBezTo>
                        <a:cubicBezTo>
                          <a:pt x="611533" y="-59267"/>
                          <a:pt x="692525" y="70147"/>
                          <a:pt x="984689" y="0"/>
                        </a:cubicBezTo>
                        <a:cubicBezTo>
                          <a:pt x="1276853" y="-70147"/>
                          <a:pt x="1353936" y="13134"/>
                          <a:pt x="1477849" y="0"/>
                        </a:cubicBezTo>
                        <a:cubicBezTo>
                          <a:pt x="1601762" y="-13134"/>
                          <a:pt x="1724268" y="44509"/>
                          <a:pt x="1933889" y="0"/>
                        </a:cubicBezTo>
                        <a:cubicBezTo>
                          <a:pt x="2143510" y="-44509"/>
                          <a:pt x="2268503" y="65160"/>
                          <a:pt x="2501288" y="0"/>
                        </a:cubicBezTo>
                        <a:cubicBezTo>
                          <a:pt x="2734073" y="-65160"/>
                          <a:pt x="2842132" y="42731"/>
                          <a:pt x="2994447" y="0"/>
                        </a:cubicBezTo>
                        <a:cubicBezTo>
                          <a:pt x="3146762" y="-42731"/>
                          <a:pt x="3302905" y="51008"/>
                          <a:pt x="3598965" y="0"/>
                        </a:cubicBezTo>
                        <a:cubicBezTo>
                          <a:pt x="3895025" y="-51008"/>
                          <a:pt x="3988577" y="58967"/>
                          <a:pt x="4092125" y="0"/>
                        </a:cubicBezTo>
                        <a:cubicBezTo>
                          <a:pt x="4299365" y="4504"/>
                          <a:pt x="4442098" y="135182"/>
                          <a:pt x="4472296" y="380171"/>
                        </a:cubicBezTo>
                        <a:cubicBezTo>
                          <a:pt x="4514776" y="519636"/>
                          <a:pt x="4449443" y="756006"/>
                          <a:pt x="4472296" y="856639"/>
                        </a:cubicBezTo>
                        <a:cubicBezTo>
                          <a:pt x="4495149" y="957272"/>
                          <a:pt x="4447017" y="1238143"/>
                          <a:pt x="4472296" y="1363519"/>
                        </a:cubicBezTo>
                        <a:cubicBezTo>
                          <a:pt x="4497575" y="1488895"/>
                          <a:pt x="4413596" y="1634133"/>
                          <a:pt x="4472296" y="1900812"/>
                        </a:cubicBezTo>
                        <a:cubicBezTo>
                          <a:pt x="4504693" y="2150459"/>
                          <a:pt x="4327765" y="2258501"/>
                          <a:pt x="4092125" y="2280983"/>
                        </a:cubicBezTo>
                        <a:cubicBezTo>
                          <a:pt x="3906595" y="2282966"/>
                          <a:pt x="3709484" y="2266567"/>
                          <a:pt x="3561846" y="2280983"/>
                        </a:cubicBezTo>
                        <a:cubicBezTo>
                          <a:pt x="3414208" y="2295399"/>
                          <a:pt x="3220125" y="2231491"/>
                          <a:pt x="3031567" y="2280983"/>
                        </a:cubicBezTo>
                        <a:cubicBezTo>
                          <a:pt x="2843009" y="2330475"/>
                          <a:pt x="2692737" y="2260469"/>
                          <a:pt x="2427048" y="2280983"/>
                        </a:cubicBezTo>
                        <a:cubicBezTo>
                          <a:pt x="2161359" y="2301497"/>
                          <a:pt x="2117292" y="2261396"/>
                          <a:pt x="1896769" y="2280983"/>
                        </a:cubicBezTo>
                        <a:cubicBezTo>
                          <a:pt x="1676246" y="2300570"/>
                          <a:pt x="1619291" y="2251199"/>
                          <a:pt x="1477849" y="2280983"/>
                        </a:cubicBezTo>
                        <a:cubicBezTo>
                          <a:pt x="1336407" y="2310767"/>
                          <a:pt x="1150569" y="2280755"/>
                          <a:pt x="1021809" y="2280983"/>
                        </a:cubicBezTo>
                        <a:cubicBezTo>
                          <a:pt x="893049" y="2281211"/>
                          <a:pt x="555168" y="2209294"/>
                          <a:pt x="380171" y="2280983"/>
                        </a:cubicBezTo>
                        <a:cubicBezTo>
                          <a:pt x="223223" y="2269765"/>
                          <a:pt x="809" y="2118453"/>
                          <a:pt x="0" y="1900812"/>
                        </a:cubicBezTo>
                        <a:cubicBezTo>
                          <a:pt x="-23492" y="1729778"/>
                          <a:pt x="52835" y="1543035"/>
                          <a:pt x="0" y="1424344"/>
                        </a:cubicBezTo>
                        <a:cubicBezTo>
                          <a:pt x="-52835" y="1305653"/>
                          <a:pt x="28797" y="1088467"/>
                          <a:pt x="0" y="963083"/>
                        </a:cubicBezTo>
                        <a:cubicBezTo>
                          <a:pt x="-28797" y="837699"/>
                          <a:pt x="58748" y="508911"/>
                          <a:pt x="0" y="38017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457B99ED-FA95-4551-9778-18548EC5E524}"/>
              </a:ext>
            </a:extLst>
          </p:cNvPr>
          <p:cNvSpPr txBox="1"/>
          <p:nvPr/>
        </p:nvSpPr>
        <p:spPr>
          <a:xfrm>
            <a:off x="8589484" y="979845"/>
            <a:ext cx="818189" cy="226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/>
              <a:t>Populatie</a:t>
            </a:r>
            <a:endParaRPr lang="en-US" sz="1200"/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8545226B-77DE-4504-8A86-AE75F9C1BA1E}"/>
              </a:ext>
            </a:extLst>
          </p:cNvPr>
          <p:cNvSpPr txBox="1"/>
          <p:nvPr/>
        </p:nvSpPr>
        <p:spPr>
          <a:xfrm>
            <a:off x="7357467" y="970819"/>
            <a:ext cx="1100859" cy="226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/>
              <a:t>Aanbieders </a:t>
            </a:r>
            <a:endParaRPr lang="en-US" sz="1200"/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40E0119B-D5FD-456C-AC1B-203FD30C871C}"/>
              </a:ext>
            </a:extLst>
          </p:cNvPr>
          <p:cNvSpPr txBox="1"/>
          <p:nvPr/>
        </p:nvSpPr>
        <p:spPr>
          <a:xfrm>
            <a:off x="9552274" y="979845"/>
            <a:ext cx="1124231" cy="226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/>
              <a:t>Bekostigers</a:t>
            </a:r>
            <a:endParaRPr lang="en-US" sz="1200"/>
          </a:p>
        </p:txBody>
      </p:sp>
      <p:grpSp>
        <p:nvGrpSpPr>
          <p:cNvPr id="66" name="Groep 65">
            <a:extLst>
              <a:ext uri="{FF2B5EF4-FFF2-40B4-BE49-F238E27FC236}">
                <a16:creationId xmlns:a16="http://schemas.microsoft.com/office/drawing/2014/main" id="{D23B4378-DD90-4350-AF65-50FB60A9A2E6}"/>
              </a:ext>
            </a:extLst>
          </p:cNvPr>
          <p:cNvGrpSpPr/>
          <p:nvPr/>
        </p:nvGrpSpPr>
        <p:grpSpPr>
          <a:xfrm>
            <a:off x="6602063" y="559839"/>
            <a:ext cx="988245" cy="1156710"/>
            <a:chOff x="9365862" y="2523988"/>
            <a:chExt cx="1261894" cy="1413803"/>
          </a:xfrm>
        </p:grpSpPr>
        <p:sp>
          <p:nvSpPr>
            <p:cNvPr id="68" name="Freeform 120">
              <a:extLst>
                <a:ext uri="{FF2B5EF4-FFF2-40B4-BE49-F238E27FC236}">
                  <a16:creationId xmlns:a16="http://schemas.microsoft.com/office/drawing/2014/main" id="{C4CDE9D7-B9D8-4992-A56F-199B88E23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5862" y="2523988"/>
              <a:ext cx="1261894" cy="1413803"/>
            </a:xfrm>
            <a:custGeom>
              <a:avLst/>
              <a:gdLst>
                <a:gd name="T0" fmla="*/ 259 w 2902"/>
                <a:gd name="T1" fmla="*/ 2253 h 3429"/>
                <a:gd name="T2" fmla="*/ 491 w 2902"/>
                <a:gd name="T3" fmla="*/ 2318 h 3429"/>
                <a:gd name="T4" fmla="*/ 597 w 2902"/>
                <a:gd name="T5" fmla="*/ 2372 h 3429"/>
                <a:gd name="T6" fmla="*/ 480 w 2902"/>
                <a:gd name="T7" fmla="*/ 2412 h 3429"/>
                <a:gd name="T8" fmla="*/ 611 w 2902"/>
                <a:gd name="T9" fmla="*/ 2564 h 3429"/>
                <a:gd name="T10" fmla="*/ 389 w 2902"/>
                <a:gd name="T11" fmla="*/ 2421 h 3429"/>
                <a:gd name="T12" fmla="*/ 230 w 2902"/>
                <a:gd name="T13" fmla="*/ 2354 h 3429"/>
                <a:gd name="T14" fmla="*/ 101 w 2902"/>
                <a:gd name="T15" fmla="*/ 2542 h 3429"/>
                <a:gd name="T16" fmla="*/ 377 w 2902"/>
                <a:gd name="T17" fmla="*/ 2551 h 3429"/>
                <a:gd name="T18" fmla="*/ 614 w 2902"/>
                <a:gd name="T19" fmla="*/ 2603 h 3429"/>
                <a:gd name="T20" fmla="*/ 747 w 2902"/>
                <a:gd name="T21" fmla="*/ 2579 h 3429"/>
                <a:gd name="T22" fmla="*/ 944 w 2902"/>
                <a:gd name="T23" fmla="*/ 2584 h 3429"/>
                <a:gd name="T24" fmla="*/ 1097 w 2902"/>
                <a:gd name="T25" fmla="*/ 2536 h 3429"/>
                <a:gd name="T26" fmla="*/ 1163 w 2902"/>
                <a:gd name="T27" fmla="*/ 2616 h 3429"/>
                <a:gd name="T28" fmla="*/ 1284 w 2902"/>
                <a:gd name="T29" fmla="*/ 2633 h 3429"/>
                <a:gd name="T30" fmla="*/ 1503 w 2902"/>
                <a:gd name="T31" fmla="*/ 2776 h 3429"/>
                <a:gd name="T32" fmla="*/ 1747 w 2902"/>
                <a:gd name="T33" fmla="*/ 2887 h 3429"/>
                <a:gd name="T34" fmla="*/ 1880 w 2902"/>
                <a:gd name="T35" fmla="*/ 2985 h 3429"/>
                <a:gd name="T36" fmla="*/ 1789 w 2902"/>
                <a:gd name="T37" fmla="*/ 3163 h 3429"/>
                <a:gd name="T38" fmla="*/ 1759 w 2902"/>
                <a:gd name="T39" fmla="*/ 3266 h 3429"/>
                <a:gd name="T40" fmla="*/ 1805 w 2902"/>
                <a:gd name="T41" fmla="*/ 3421 h 3429"/>
                <a:gd name="T42" fmla="*/ 2002 w 2902"/>
                <a:gd name="T43" fmla="*/ 3426 h 3429"/>
                <a:gd name="T44" fmla="*/ 2069 w 2902"/>
                <a:gd name="T45" fmla="*/ 3286 h 3429"/>
                <a:gd name="T46" fmla="*/ 2018 w 2902"/>
                <a:gd name="T47" fmla="*/ 3142 h 3429"/>
                <a:gd name="T48" fmla="*/ 1948 w 2902"/>
                <a:gd name="T49" fmla="*/ 3066 h 3429"/>
                <a:gd name="T50" fmla="*/ 2118 w 2902"/>
                <a:gd name="T51" fmla="*/ 2899 h 3429"/>
                <a:gd name="T52" fmla="*/ 2124 w 2902"/>
                <a:gd name="T53" fmla="*/ 2730 h 3429"/>
                <a:gd name="T54" fmla="*/ 2133 w 2902"/>
                <a:gd name="T55" fmla="*/ 2433 h 3429"/>
                <a:gd name="T56" fmla="*/ 1989 w 2902"/>
                <a:gd name="T57" fmla="*/ 2186 h 3429"/>
                <a:gd name="T58" fmla="*/ 1957 w 2902"/>
                <a:gd name="T59" fmla="*/ 2078 h 3429"/>
                <a:gd name="T60" fmla="*/ 2120 w 2902"/>
                <a:gd name="T61" fmla="*/ 1974 h 3429"/>
                <a:gd name="T62" fmla="*/ 2278 w 2902"/>
                <a:gd name="T63" fmla="*/ 2070 h 3429"/>
                <a:gd name="T64" fmla="*/ 2433 w 2902"/>
                <a:gd name="T65" fmla="*/ 1995 h 3429"/>
                <a:gd name="T66" fmla="*/ 2578 w 2902"/>
                <a:gd name="T67" fmla="*/ 1819 h 3429"/>
                <a:gd name="T68" fmla="*/ 2667 w 2902"/>
                <a:gd name="T69" fmla="*/ 1682 h 3429"/>
                <a:gd name="T70" fmla="*/ 2802 w 2902"/>
                <a:gd name="T71" fmla="*/ 1340 h 3429"/>
                <a:gd name="T72" fmla="*/ 2527 w 2902"/>
                <a:gd name="T73" fmla="*/ 1182 h 3429"/>
                <a:gd name="T74" fmla="*/ 2570 w 2902"/>
                <a:gd name="T75" fmla="*/ 1026 h 3429"/>
                <a:gd name="T76" fmla="*/ 2796 w 2902"/>
                <a:gd name="T77" fmla="*/ 933 h 3429"/>
                <a:gd name="T78" fmla="*/ 2874 w 2902"/>
                <a:gd name="T79" fmla="*/ 415 h 3429"/>
                <a:gd name="T80" fmla="*/ 2785 w 2902"/>
                <a:gd name="T81" fmla="*/ 214 h 3429"/>
                <a:gd name="T82" fmla="*/ 2617 w 2902"/>
                <a:gd name="T83" fmla="*/ 31 h 3429"/>
                <a:gd name="T84" fmla="*/ 2157 w 2902"/>
                <a:gd name="T85" fmla="*/ 69 h 3429"/>
                <a:gd name="T86" fmla="*/ 1642 w 2902"/>
                <a:gd name="T87" fmla="*/ 259 h 3429"/>
                <a:gd name="T88" fmla="*/ 1538 w 2902"/>
                <a:gd name="T89" fmla="*/ 608 h 3429"/>
                <a:gd name="T90" fmla="*/ 1663 w 2902"/>
                <a:gd name="T91" fmla="*/ 810 h 3429"/>
                <a:gd name="T92" fmla="*/ 1679 w 2902"/>
                <a:gd name="T93" fmla="*/ 925 h 3429"/>
                <a:gd name="T94" fmla="*/ 1896 w 2902"/>
                <a:gd name="T95" fmla="*/ 1215 h 3429"/>
                <a:gd name="T96" fmla="*/ 1544 w 2902"/>
                <a:gd name="T97" fmla="*/ 1545 h 3429"/>
                <a:gd name="T98" fmla="*/ 1255 w 2902"/>
                <a:gd name="T99" fmla="*/ 1431 h 3429"/>
                <a:gd name="T100" fmla="*/ 1284 w 2902"/>
                <a:gd name="T101" fmla="*/ 1334 h 3429"/>
                <a:gd name="T102" fmla="*/ 1278 w 2902"/>
                <a:gd name="T103" fmla="*/ 1166 h 3429"/>
                <a:gd name="T104" fmla="*/ 1375 w 2902"/>
                <a:gd name="T105" fmla="*/ 1055 h 3429"/>
                <a:gd name="T106" fmla="*/ 1329 w 2902"/>
                <a:gd name="T107" fmla="*/ 898 h 3429"/>
                <a:gd name="T108" fmla="*/ 1214 w 2902"/>
                <a:gd name="T109" fmla="*/ 683 h 3429"/>
                <a:gd name="T110" fmla="*/ 1056 w 2902"/>
                <a:gd name="T111" fmla="*/ 641 h 3429"/>
                <a:gd name="T112" fmla="*/ 894 w 2902"/>
                <a:gd name="T113" fmla="*/ 1290 h 3429"/>
                <a:gd name="T114" fmla="*/ 475 w 2902"/>
                <a:gd name="T115" fmla="*/ 1940 h 3429"/>
                <a:gd name="T116" fmla="*/ 346 w 2902"/>
                <a:gd name="T117" fmla="*/ 2111 h 3429"/>
                <a:gd name="T118" fmla="*/ 504 w 2902"/>
                <a:gd name="T119" fmla="*/ 2219 h 3429"/>
                <a:gd name="T120" fmla="*/ 327 w 2902"/>
                <a:gd name="T121" fmla="*/ 2176 h 3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02" h="3429">
                  <a:moveTo>
                    <a:pt x="309" y="2170"/>
                  </a:moveTo>
                  <a:lnTo>
                    <a:pt x="274" y="2166"/>
                  </a:lnTo>
                  <a:lnTo>
                    <a:pt x="255" y="2174"/>
                  </a:lnTo>
                  <a:lnTo>
                    <a:pt x="235" y="2175"/>
                  </a:lnTo>
                  <a:lnTo>
                    <a:pt x="220" y="2180"/>
                  </a:lnTo>
                  <a:lnTo>
                    <a:pt x="206" y="2192"/>
                  </a:lnTo>
                  <a:lnTo>
                    <a:pt x="200" y="2206"/>
                  </a:lnTo>
                  <a:lnTo>
                    <a:pt x="197" y="2227"/>
                  </a:lnTo>
                  <a:lnTo>
                    <a:pt x="198" y="2236"/>
                  </a:lnTo>
                  <a:lnTo>
                    <a:pt x="203" y="2246"/>
                  </a:lnTo>
                  <a:lnTo>
                    <a:pt x="214" y="2254"/>
                  </a:lnTo>
                  <a:lnTo>
                    <a:pt x="222" y="2258"/>
                  </a:lnTo>
                  <a:lnTo>
                    <a:pt x="237" y="2259"/>
                  </a:lnTo>
                  <a:lnTo>
                    <a:pt x="259" y="2253"/>
                  </a:lnTo>
                  <a:lnTo>
                    <a:pt x="291" y="2229"/>
                  </a:lnTo>
                  <a:lnTo>
                    <a:pt x="301" y="2230"/>
                  </a:lnTo>
                  <a:lnTo>
                    <a:pt x="309" y="2238"/>
                  </a:lnTo>
                  <a:lnTo>
                    <a:pt x="312" y="2248"/>
                  </a:lnTo>
                  <a:lnTo>
                    <a:pt x="319" y="2253"/>
                  </a:lnTo>
                  <a:lnTo>
                    <a:pt x="345" y="2260"/>
                  </a:lnTo>
                  <a:lnTo>
                    <a:pt x="349" y="2277"/>
                  </a:lnTo>
                  <a:lnTo>
                    <a:pt x="357" y="2290"/>
                  </a:lnTo>
                  <a:lnTo>
                    <a:pt x="361" y="2307"/>
                  </a:lnTo>
                  <a:lnTo>
                    <a:pt x="380" y="2314"/>
                  </a:lnTo>
                  <a:lnTo>
                    <a:pt x="395" y="2313"/>
                  </a:lnTo>
                  <a:lnTo>
                    <a:pt x="413" y="2335"/>
                  </a:lnTo>
                  <a:lnTo>
                    <a:pt x="445" y="2331"/>
                  </a:lnTo>
                  <a:lnTo>
                    <a:pt x="491" y="2318"/>
                  </a:lnTo>
                  <a:lnTo>
                    <a:pt x="509" y="2306"/>
                  </a:lnTo>
                  <a:lnTo>
                    <a:pt x="523" y="2291"/>
                  </a:lnTo>
                  <a:lnTo>
                    <a:pt x="529" y="2290"/>
                  </a:lnTo>
                  <a:lnTo>
                    <a:pt x="526" y="2308"/>
                  </a:lnTo>
                  <a:lnTo>
                    <a:pt x="528" y="2318"/>
                  </a:lnTo>
                  <a:lnTo>
                    <a:pt x="539" y="2324"/>
                  </a:lnTo>
                  <a:lnTo>
                    <a:pt x="544" y="2335"/>
                  </a:lnTo>
                  <a:lnTo>
                    <a:pt x="559" y="2338"/>
                  </a:lnTo>
                  <a:lnTo>
                    <a:pt x="581" y="2334"/>
                  </a:lnTo>
                  <a:lnTo>
                    <a:pt x="585" y="2335"/>
                  </a:lnTo>
                  <a:lnTo>
                    <a:pt x="593" y="2341"/>
                  </a:lnTo>
                  <a:lnTo>
                    <a:pt x="600" y="2356"/>
                  </a:lnTo>
                  <a:lnTo>
                    <a:pt x="601" y="2369"/>
                  </a:lnTo>
                  <a:lnTo>
                    <a:pt x="597" y="2372"/>
                  </a:lnTo>
                  <a:lnTo>
                    <a:pt x="594" y="2369"/>
                  </a:lnTo>
                  <a:lnTo>
                    <a:pt x="592" y="2358"/>
                  </a:lnTo>
                  <a:lnTo>
                    <a:pt x="582" y="2356"/>
                  </a:lnTo>
                  <a:lnTo>
                    <a:pt x="571" y="2349"/>
                  </a:lnTo>
                  <a:lnTo>
                    <a:pt x="550" y="2353"/>
                  </a:lnTo>
                  <a:lnTo>
                    <a:pt x="534" y="2352"/>
                  </a:lnTo>
                  <a:lnTo>
                    <a:pt x="501" y="2338"/>
                  </a:lnTo>
                  <a:lnTo>
                    <a:pt x="488" y="2342"/>
                  </a:lnTo>
                  <a:lnTo>
                    <a:pt x="441" y="2361"/>
                  </a:lnTo>
                  <a:lnTo>
                    <a:pt x="430" y="2368"/>
                  </a:lnTo>
                  <a:lnTo>
                    <a:pt x="432" y="2376"/>
                  </a:lnTo>
                  <a:lnTo>
                    <a:pt x="455" y="2390"/>
                  </a:lnTo>
                  <a:lnTo>
                    <a:pt x="466" y="2406"/>
                  </a:lnTo>
                  <a:lnTo>
                    <a:pt x="480" y="2412"/>
                  </a:lnTo>
                  <a:lnTo>
                    <a:pt x="502" y="2442"/>
                  </a:lnTo>
                  <a:lnTo>
                    <a:pt x="558" y="2445"/>
                  </a:lnTo>
                  <a:lnTo>
                    <a:pt x="569" y="2448"/>
                  </a:lnTo>
                  <a:lnTo>
                    <a:pt x="596" y="2464"/>
                  </a:lnTo>
                  <a:lnTo>
                    <a:pt x="612" y="2458"/>
                  </a:lnTo>
                  <a:lnTo>
                    <a:pt x="642" y="2470"/>
                  </a:lnTo>
                  <a:lnTo>
                    <a:pt x="648" y="2486"/>
                  </a:lnTo>
                  <a:lnTo>
                    <a:pt x="658" y="2498"/>
                  </a:lnTo>
                  <a:lnTo>
                    <a:pt x="664" y="2513"/>
                  </a:lnTo>
                  <a:lnTo>
                    <a:pt x="663" y="2540"/>
                  </a:lnTo>
                  <a:lnTo>
                    <a:pt x="660" y="2548"/>
                  </a:lnTo>
                  <a:lnTo>
                    <a:pt x="644" y="2554"/>
                  </a:lnTo>
                  <a:lnTo>
                    <a:pt x="622" y="2565"/>
                  </a:lnTo>
                  <a:lnTo>
                    <a:pt x="611" y="2564"/>
                  </a:lnTo>
                  <a:lnTo>
                    <a:pt x="599" y="2558"/>
                  </a:lnTo>
                  <a:lnTo>
                    <a:pt x="591" y="2559"/>
                  </a:lnTo>
                  <a:lnTo>
                    <a:pt x="576" y="2558"/>
                  </a:lnTo>
                  <a:lnTo>
                    <a:pt x="554" y="2563"/>
                  </a:lnTo>
                  <a:lnTo>
                    <a:pt x="529" y="2557"/>
                  </a:lnTo>
                  <a:lnTo>
                    <a:pt x="510" y="2542"/>
                  </a:lnTo>
                  <a:lnTo>
                    <a:pt x="500" y="2520"/>
                  </a:lnTo>
                  <a:lnTo>
                    <a:pt x="489" y="2508"/>
                  </a:lnTo>
                  <a:lnTo>
                    <a:pt x="489" y="2487"/>
                  </a:lnTo>
                  <a:lnTo>
                    <a:pt x="480" y="2473"/>
                  </a:lnTo>
                  <a:lnTo>
                    <a:pt x="468" y="2464"/>
                  </a:lnTo>
                  <a:lnTo>
                    <a:pt x="442" y="2448"/>
                  </a:lnTo>
                  <a:lnTo>
                    <a:pt x="395" y="2432"/>
                  </a:lnTo>
                  <a:lnTo>
                    <a:pt x="389" y="2421"/>
                  </a:lnTo>
                  <a:lnTo>
                    <a:pt x="382" y="2418"/>
                  </a:lnTo>
                  <a:lnTo>
                    <a:pt x="376" y="2417"/>
                  </a:lnTo>
                  <a:lnTo>
                    <a:pt x="346" y="2424"/>
                  </a:lnTo>
                  <a:lnTo>
                    <a:pt x="338" y="2422"/>
                  </a:lnTo>
                  <a:lnTo>
                    <a:pt x="336" y="2415"/>
                  </a:lnTo>
                  <a:lnTo>
                    <a:pt x="346" y="2403"/>
                  </a:lnTo>
                  <a:lnTo>
                    <a:pt x="362" y="2396"/>
                  </a:lnTo>
                  <a:lnTo>
                    <a:pt x="361" y="2387"/>
                  </a:lnTo>
                  <a:lnTo>
                    <a:pt x="356" y="2372"/>
                  </a:lnTo>
                  <a:lnTo>
                    <a:pt x="342" y="2361"/>
                  </a:lnTo>
                  <a:lnTo>
                    <a:pt x="336" y="2350"/>
                  </a:lnTo>
                  <a:lnTo>
                    <a:pt x="312" y="2343"/>
                  </a:lnTo>
                  <a:lnTo>
                    <a:pt x="282" y="2344"/>
                  </a:lnTo>
                  <a:lnTo>
                    <a:pt x="230" y="2354"/>
                  </a:lnTo>
                  <a:lnTo>
                    <a:pt x="207" y="2348"/>
                  </a:lnTo>
                  <a:lnTo>
                    <a:pt x="148" y="2357"/>
                  </a:lnTo>
                  <a:lnTo>
                    <a:pt x="126" y="2349"/>
                  </a:lnTo>
                  <a:lnTo>
                    <a:pt x="102" y="2350"/>
                  </a:lnTo>
                  <a:lnTo>
                    <a:pt x="19" y="2403"/>
                  </a:lnTo>
                  <a:lnTo>
                    <a:pt x="4" y="2417"/>
                  </a:lnTo>
                  <a:lnTo>
                    <a:pt x="0" y="2429"/>
                  </a:lnTo>
                  <a:lnTo>
                    <a:pt x="21" y="2459"/>
                  </a:lnTo>
                  <a:lnTo>
                    <a:pt x="51" y="2483"/>
                  </a:lnTo>
                  <a:lnTo>
                    <a:pt x="57" y="2494"/>
                  </a:lnTo>
                  <a:lnTo>
                    <a:pt x="63" y="2515"/>
                  </a:lnTo>
                  <a:lnTo>
                    <a:pt x="70" y="2525"/>
                  </a:lnTo>
                  <a:lnTo>
                    <a:pt x="78" y="2530"/>
                  </a:lnTo>
                  <a:lnTo>
                    <a:pt x="101" y="2542"/>
                  </a:lnTo>
                  <a:lnTo>
                    <a:pt x="138" y="2546"/>
                  </a:lnTo>
                  <a:lnTo>
                    <a:pt x="160" y="2542"/>
                  </a:lnTo>
                  <a:lnTo>
                    <a:pt x="193" y="2527"/>
                  </a:lnTo>
                  <a:lnTo>
                    <a:pt x="197" y="2540"/>
                  </a:lnTo>
                  <a:lnTo>
                    <a:pt x="226" y="2578"/>
                  </a:lnTo>
                  <a:lnTo>
                    <a:pt x="233" y="2583"/>
                  </a:lnTo>
                  <a:lnTo>
                    <a:pt x="259" y="2586"/>
                  </a:lnTo>
                  <a:lnTo>
                    <a:pt x="276" y="2604"/>
                  </a:lnTo>
                  <a:lnTo>
                    <a:pt x="294" y="2616"/>
                  </a:lnTo>
                  <a:lnTo>
                    <a:pt x="341" y="2608"/>
                  </a:lnTo>
                  <a:lnTo>
                    <a:pt x="356" y="2610"/>
                  </a:lnTo>
                  <a:lnTo>
                    <a:pt x="360" y="2604"/>
                  </a:lnTo>
                  <a:lnTo>
                    <a:pt x="379" y="2565"/>
                  </a:lnTo>
                  <a:lnTo>
                    <a:pt x="377" y="2551"/>
                  </a:lnTo>
                  <a:lnTo>
                    <a:pt x="380" y="2543"/>
                  </a:lnTo>
                  <a:lnTo>
                    <a:pt x="399" y="2534"/>
                  </a:lnTo>
                  <a:lnTo>
                    <a:pt x="411" y="2536"/>
                  </a:lnTo>
                  <a:lnTo>
                    <a:pt x="418" y="2533"/>
                  </a:lnTo>
                  <a:lnTo>
                    <a:pt x="444" y="2554"/>
                  </a:lnTo>
                  <a:lnTo>
                    <a:pt x="463" y="2559"/>
                  </a:lnTo>
                  <a:lnTo>
                    <a:pt x="479" y="2573"/>
                  </a:lnTo>
                  <a:lnTo>
                    <a:pt x="487" y="2588"/>
                  </a:lnTo>
                  <a:lnTo>
                    <a:pt x="521" y="2603"/>
                  </a:lnTo>
                  <a:lnTo>
                    <a:pt x="557" y="2610"/>
                  </a:lnTo>
                  <a:lnTo>
                    <a:pt x="578" y="2598"/>
                  </a:lnTo>
                  <a:lnTo>
                    <a:pt x="587" y="2596"/>
                  </a:lnTo>
                  <a:lnTo>
                    <a:pt x="601" y="2607"/>
                  </a:lnTo>
                  <a:lnTo>
                    <a:pt x="614" y="2603"/>
                  </a:lnTo>
                  <a:lnTo>
                    <a:pt x="620" y="2594"/>
                  </a:lnTo>
                  <a:lnTo>
                    <a:pt x="625" y="2594"/>
                  </a:lnTo>
                  <a:lnTo>
                    <a:pt x="632" y="2640"/>
                  </a:lnTo>
                  <a:lnTo>
                    <a:pt x="632" y="2641"/>
                  </a:lnTo>
                  <a:lnTo>
                    <a:pt x="684" y="2638"/>
                  </a:lnTo>
                  <a:lnTo>
                    <a:pt x="699" y="2642"/>
                  </a:lnTo>
                  <a:lnTo>
                    <a:pt x="702" y="2655"/>
                  </a:lnTo>
                  <a:lnTo>
                    <a:pt x="715" y="2661"/>
                  </a:lnTo>
                  <a:lnTo>
                    <a:pt x="752" y="2664"/>
                  </a:lnTo>
                  <a:lnTo>
                    <a:pt x="769" y="2660"/>
                  </a:lnTo>
                  <a:lnTo>
                    <a:pt x="777" y="2642"/>
                  </a:lnTo>
                  <a:lnTo>
                    <a:pt x="776" y="2638"/>
                  </a:lnTo>
                  <a:lnTo>
                    <a:pt x="745" y="2589"/>
                  </a:lnTo>
                  <a:lnTo>
                    <a:pt x="747" y="2579"/>
                  </a:lnTo>
                  <a:lnTo>
                    <a:pt x="755" y="2563"/>
                  </a:lnTo>
                  <a:lnTo>
                    <a:pt x="753" y="2556"/>
                  </a:lnTo>
                  <a:lnTo>
                    <a:pt x="744" y="2547"/>
                  </a:lnTo>
                  <a:lnTo>
                    <a:pt x="804" y="2519"/>
                  </a:lnTo>
                  <a:lnTo>
                    <a:pt x="816" y="2510"/>
                  </a:lnTo>
                  <a:lnTo>
                    <a:pt x="859" y="2504"/>
                  </a:lnTo>
                  <a:lnTo>
                    <a:pt x="866" y="2508"/>
                  </a:lnTo>
                  <a:lnTo>
                    <a:pt x="866" y="2517"/>
                  </a:lnTo>
                  <a:lnTo>
                    <a:pt x="854" y="2557"/>
                  </a:lnTo>
                  <a:lnTo>
                    <a:pt x="859" y="2579"/>
                  </a:lnTo>
                  <a:lnTo>
                    <a:pt x="872" y="2578"/>
                  </a:lnTo>
                  <a:lnTo>
                    <a:pt x="896" y="2570"/>
                  </a:lnTo>
                  <a:lnTo>
                    <a:pt x="919" y="2579"/>
                  </a:lnTo>
                  <a:lnTo>
                    <a:pt x="944" y="2584"/>
                  </a:lnTo>
                  <a:lnTo>
                    <a:pt x="960" y="2578"/>
                  </a:lnTo>
                  <a:lnTo>
                    <a:pt x="958" y="2562"/>
                  </a:lnTo>
                  <a:lnTo>
                    <a:pt x="960" y="2557"/>
                  </a:lnTo>
                  <a:lnTo>
                    <a:pt x="974" y="2548"/>
                  </a:lnTo>
                  <a:lnTo>
                    <a:pt x="988" y="2526"/>
                  </a:lnTo>
                  <a:lnTo>
                    <a:pt x="998" y="2520"/>
                  </a:lnTo>
                  <a:lnTo>
                    <a:pt x="1010" y="2508"/>
                  </a:lnTo>
                  <a:lnTo>
                    <a:pt x="1021" y="2503"/>
                  </a:lnTo>
                  <a:lnTo>
                    <a:pt x="1032" y="2489"/>
                  </a:lnTo>
                  <a:lnTo>
                    <a:pt x="1043" y="2483"/>
                  </a:lnTo>
                  <a:lnTo>
                    <a:pt x="1064" y="2487"/>
                  </a:lnTo>
                  <a:lnTo>
                    <a:pt x="1082" y="2497"/>
                  </a:lnTo>
                  <a:lnTo>
                    <a:pt x="1097" y="2511"/>
                  </a:lnTo>
                  <a:lnTo>
                    <a:pt x="1097" y="2536"/>
                  </a:lnTo>
                  <a:lnTo>
                    <a:pt x="1087" y="2551"/>
                  </a:lnTo>
                  <a:lnTo>
                    <a:pt x="1087" y="2576"/>
                  </a:lnTo>
                  <a:lnTo>
                    <a:pt x="1093" y="2587"/>
                  </a:lnTo>
                  <a:lnTo>
                    <a:pt x="1078" y="2584"/>
                  </a:lnTo>
                  <a:lnTo>
                    <a:pt x="1063" y="2574"/>
                  </a:lnTo>
                  <a:lnTo>
                    <a:pt x="1050" y="2572"/>
                  </a:lnTo>
                  <a:lnTo>
                    <a:pt x="1047" y="2581"/>
                  </a:lnTo>
                  <a:lnTo>
                    <a:pt x="1046" y="2592"/>
                  </a:lnTo>
                  <a:lnTo>
                    <a:pt x="1048" y="2595"/>
                  </a:lnTo>
                  <a:lnTo>
                    <a:pt x="1061" y="2601"/>
                  </a:lnTo>
                  <a:lnTo>
                    <a:pt x="1077" y="2602"/>
                  </a:lnTo>
                  <a:lnTo>
                    <a:pt x="1132" y="2594"/>
                  </a:lnTo>
                  <a:lnTo>
                    <a:pt x="1141" y="2598"/>
                  </a:lnTo>
                  <a:lnTo>
                    <a:pt x="1163" y="2616"/>
                  </a:lnTo>
                  <a:lnTo>
                    <a:pt x="1171" y="2612"/>
                  </a:lnTo>
                  <a:lnTo>
                    <a:pt x="1218" y="2568"/>
                  </a:lnTo>
                  <a:lnTo>
                    <a:pt x="1226" y="2557"/>
                  </a:lnTo>
                  <a:lnTo>
                    <a:pt x="1232" y="2519"/>
                  </a:lnTo>
                  <a:lnTo>
                    <a:pt x="1246" y="2505"/>
                  </a:lnTo>
                  <a:lnTo>
                    <a:pt x="1252" y="2505"/>
                  </a:lnTo>
                  <a:lnTo>
                    <a:pt x="1261" y="2524"/>
                  </a:lnTo>
                  <a:lnTo>
                    <a:pt x="1271" y="2523"/>
                  </a:lnTo>
                  <a:lnTo>
                    <a:pt x="1279" y="2527"/>
                  </a:lnTo>
                  <a:lnTo>
                    <a:pt x="1300" y="2571"/>
                  </a:lnTo>
                  <a:lnTo>
                    <a:pt x="1298" y="2580"/>
                  </a:lnTo>
                  <a:lnTo>
                    <a:pt x="1282" y="2607"/>
                  </a:lnTo>
                  <a:lnTo>
                    <a:pt x="1278" y="2622"/>
                  </a:lnTo>
                  <a:lnTo>
                    <a:pt x="1284" y="2633"/>
                  </a:lnTo>
                  <a:lnTo>
                    <a:pt x="1321" y="2682"/>
                  </a:lnTo>
                  <a:lnTo>
                    <a:pt x="1328" y="2715"/>
                  </a:lnTo>
                  <a:lnTo>
                    <a:pt x="1350" y="2723"/>
                  </a:lnTo>
                  <a:lnTo>
                    <a:pt x="1376" y="2717"/>
                  </a:lnTo>
                  <a:lnTo>
                    <a:pt x="1405" y="2731"/>
                  </a:lnTo>
                  <a:lnTo>
                    <a:pt x="1405" y="2740"/>
                  </a:lnTo>
                  <a:lnTo>
                    <a:pt x="1395" y="2782"/>
                  </a:lnTo>
                  <a:lnTo>
                    <a:pt x="1397" y="2785"/>
                  </a:lnTo>
                  <a:lnTo>
                    <a:pt x="1405" y="2790"/>
                  </a:lnTo>
                  <a:lnTo>
                    <a:pt x="1432" y="2783"/>
                  </a:lnTo>
                  <a:lnTo>
                    <a:pt x="1456" y="2789"/>
                  </a:lnTo>
                  <a:lnTo>
                    <a:pt x="1476" y="2789"/>
                  </a:lnTo>
                  <a:lnTo>
                    <a:pt x="1495" y="2778"/>
                  </a:lnTo>
                  <a:lnTo>
                    <a:pt x="1503" y="2776"/>
                  </a:lnTo>
                  <a:lnTo>
                    <a:pt x="1538" y="2784"/>
                  </a:lnTo>
                  <a:lnTo>
                    <a:pt x="1551" y="2773"/>
                  </a:lnTo>
                  <a:lnTo>
                    <a:pt x="1585" y="2763"/>
                  </a:lnTo>
                  <a:lnTo>
                    <a:pt x="1600" y="2748"/>
                  </a:lnTo>
                  <a:lnTo>
                    <a:pt x="1619" y="2748"/>
                  </a:lnTo>
                  <a:lnTo>
                    <a:pt x="1627" y="2753"/>
                  </a:lnTo>
                  <a:lnTo>
                    <a:pt x="1650" y="2776"/>
                  </a:lnTo>
                  <a:lnTo>
                    <a:pt x="1656" y="2786"/>
                  </a:lnTo>
                  <a:lnTo>
                    <a:pt x="1656" y="2828"/>
                  </a:lnTo>
                  <a:lnTo>
                    <a:pt x="1661" y="2839"/>
                  </a:lnTo>
                  <a:lnTo>
                    <a:pt x="1725" y="2862"/>
                  </a:lnTo>
                  <a:lnTo>
                    <a:pt x="1732" y="2867"/>
                  </a:lnTo>
                  <a:lnTo>
                    <a:pt x="1737" y="2880"/>
                  </a:lnTo>
                  <a:lnTo>
                    <a:pt x="1747" y="2887"/>
                  </a:lnTo>
                  <a:lnTo>
                    <a:pt x="1782" y="2884"/>
                  </a:lnTo>
                  <a:lnTo>
                    <a:pt x="1801" y="2876"/>
                  </a:lnTo>
                  <a:lnTo>
                    <a:pt x="1812" y="2880"/>
                  </a:lnTo>
                  <a:lnTo>
                    <a:pt x="1829" y="2891"/>
                  </a:lnTo>
                  <a:lnTo>
                    <a:pt x="1834" y="2910"/>
                  </a:lnTo>
                  <a:lnTo>
                    <a:pt x="1842" y="2918"/>
                  </a:lnTo>
                  <a:lnTo>
                    <a:pt x="1870" y="2909"/>
                  </a:lnTo>
                  <a:lnTo>
                    <a:pt x="1881" y="2915"/>
                  </a:lnTo>
                  <a:lnTo>
                    <a:pt x="1892" y="2930"/>
                  </a:lnTo>
                  <a:lnTo>
                    <a:pt x="1892" y="2930"/>
                  </a:lnTo>
                  <a:lnTo>
                    <a:pt x="1887" y="2942"/>
                  </a:lnTo>
                  <a:lnTo>
                    <a:pt x="1862" y="2964"/>
                  </a:lnTo>
                  <a:lnTo>
                    <a:pt x="1862" y="2974"/>
                  </a:lnTo>
                  <a:lnTo>
                    <a:pt x="1880" y="2985"/>
                  </a:lnTo>
                  <a:lnTo>
                    <a:pt x="1880" y="2994"/>
                  </a:lnTo>
                  <a:lnTo>
                    <a:pt x="1868" y="3000"/>
                  </a:lnTo>
                  <a:lnTo>
                    <a:pt x="1853" y="2997"/>
                  </a:lnTo>
                  <a:lnTo>
                    <a:pt x="1851" y="3001"/>
                  </a:lnTo>
                  <a:lnTo>
                    <a:pt x="1854" y="3016"/>
                  </a:lnTo>
                  <a:lnTo>
                    <a:pt x="1849" y="3046"/>
                  </a:lnTo>
                  <a:lnTo>
                    <a:pt x="1842" y="3049"/>
                  </a:lnTo>
                  <a:lnTo>
                    <a:pt x="1829" y="3043"/>
                  </a:lnTo>
                  <a:lnTo>
                    <a:pt x="1828" y="3048"/>
                  </a:lnTo>
                  <a:lnTo>
                    <a:pt x="1820" y="3074"/>
                  </a:lnTo>
                  <a:lnTo>
                    <a:pt x="1830" y="3086"/>
                  </a:lnTo>
                  <a:lnTo>
                    <a:pt x="1821" y="3132"/>
                  </a:lnTo>
                  <a:lnTo>
                    <a:pt x="1799" y="3149"/>
                  </a:lnTo>
                  <a:lnTo>
                    <a:pt x="1789" y="3163"/>
                  </a:lnTo>
                  <a:lnTo>
                    <a:pt x="1789" y="3172"/>
                  </a:lnTo>
                  <a:lnTo>
                    <a:pt x="1792" y="3175"/>
                  </a:lnTo>
                  <a:lnTo>
                    <a:pt x="1801" y="3173"/>
                  </a:lnTo>
                  <a:lnTo>
                    <a:pt x="1812" y="3168"/>
                  </a:lnTo>
                  <a:lnTo>
                    <a:pt x="1816" y="3169"/>
                  </a:lnTo>
                  <a:lnTo>
                    <a:pt x="1817" y="3183"/>
                  </a:lnTo>
                  <a:lnTo>
                    <a:pt x="1805" y="3201"/>
                  </a:lnTo>
                  <a:lnTo>
                    <a:pt x="1794" y="3228"/>
                  </a:lnTo>
                  <a:lnTo>
                    <a:pt x="1787" y="3231"/>
                  </a:lnTo>
                  <a:lnTo>
                    <a:pt x="1777" y="3230"/>
                  </a:lnTo>
                  <a:lnTo>
                    <a:pt x="1774" y="3233"/>
                  </a:lnTo>
                  <a:lnTo>
                    <a:pt x="1768" y="3253"/>
                  </a:lnTo>
                  <a:lnTo>
                    <a:pt x="1758" y="3267"/>
                  </a:lnTo>
                  <a:lnTo>
                    <a:pt x="1759" y="3266"/>
                  </a:lnTo>
                  <a:lnTo>
                    <a:pt x="1737" y="3270"/>
                  </a:lnTo>
                  <a:lnTo>
                    <a:pt x="1731" y="3274"/>
                  </a:lnTo>
                  <a:lnTo>
                    <a:pt x="1730" y="3286"/>
                  </a:lnTo>
                  <a:lnTo>
                    <a:pt x="1723" y="3292"/>
                  </a:lnTo>
                  <a:lnTo>
                    <a:pt x="1722" y="3307"/>
                  </a:lnTo>
                  <a:lnTo>
                    <a:pt x="1732" y="3341"/>
                  </a:lnTo>
                  <a:lnTo>
                    <a:pt x="1771" y="3362"/>
                  </a:lnTo>
                  <a:lnTo>
                    <a:pt x="1770" y="3375"/>
                  </a:lnTo>
                  <a:lnTo>
                    <a:pt x="1776" y="3391"/>
                  </a:lnTo>
                  <a:lnTo>
                    <a:pt x="1766" y="3422"/>
                  </a:lnTo>
                  <a:lnTo>
                    <a:pt x="1775" y="3423"/>
                  </a:lnTo>
                  <a:lnTo>
                    <a:pt x="1790" y="3417"/>
                  </a:lnTo>
                  <a:lnTo>
                    <a:pt x="1801" y="3422"/>
                  </a:lnTo>
                  <a:lnTo>
                    <a:pt x="1805" y="3421"/>
                  </a:lnTo>
                  <a:lnTo>
                    <a:pt x="1823" y="3398"/>
                  </a:lnTo>
                  <a:lnTo>
                    <a:pt x="1831" y="3395"/>
                  </a:lnTo>
                  <a:lnTo>
                    <a:pt x="1837" y="3405"/>
                  </a:lnTo>
                  <a:lnTo>
                    <a:pt x="1850" y="3410"/>
                  </a:lnTo>
                  <a:lnTo>
                    <a:pt x="1862" y="3425"/>
                  </a:lnTo>
                  <a:lnTo>
                    <a:pt x="1889" y="3412"/>
                  </a:lnTo>
                  <a:lnTo>
                    <a:pt x="1893" y="3414"/>
                  </a:lnTo>
                  <a:lnTo>
                    <a:pt x="1895" y="3421"/>
                  </a:lnTo>
                  <a:lnTo>
                    <a:pt x="1899" y="3422"/>
                  </a:lnTo>
                  <a:lnTo>
                    <a:pt x="1923" y="3410"/>
                  </a:lnTo>
                  <a:lnTo>
                    <a:pt x="1927" y="3410"/>
                  </a:lnTo>
                  <a:lnTo>
                    <a:pt x="1929" y="3428"/>
                  </a:lnTo>
                  <a:lnTo>
                    <a:pt x="1981" y="3417"/>
                  </a:lnTo>
                  <a:lnTo>
                    <a:pt x="2002" y="3426"/>
                  </a:lnTo>
                  <a:lnTo>
                    <a:pt x="2019" y="3423"/>
                  </a:lnTo>
                  <a:lnTo>
                    <a:pt x="2018" y="3429"/>
                  </a:lnTo>
                  <a:lnTo>
                    <a:pt x="2023" y="3405"/>
                  </a:lnTo>
                  <a:lnTo>
                    <a:pt x="1994" y="3375"/>
                  </a:lnTo>
                  <a:lnTo>
                    <a:pt x="1997" y="3365"/>
                  </a:lnTo>
                  <a:lnTo>
                    <a:pt x="2014" y="3368"/>
                  </a:lnTo>
                  <a:lnTo>
                    <a:pt x="2023" y="3359"/>
                  </a:lnTo>
                  <a:lnTo>
                    <a:pt x="2025" y="3336"/>
                  </a:lnTo>
                  <a:lnTo>
                    <a:pt x="2021" y="3316"/>
                  </a:lnTo>
                  <a:lnTo>
                    <a:pt x="2040" y="3305"/>
                  </a:lnTo>
                  <a:lnTo>
                    <a:pt x="2050" y="3304"/>
                  </a:lnTo>
                  <a:lnTo>
                    <a:pt x="2058" y="3309"/>
                  </a:lnTo>
                  <a:lnTo>
                    <a:pt x="2065" y="3304"/>
                  </a:lnTo>
                  <a:lnTo>
                    <a:pt x="2069" y="3286"/>
                  </a:lnTo>
                  <a:lnTo>
                    <a:pt x="2077" y="3276"/>
                  </a:lnTo>
                  <a:lnTo>
                    <a:pt x="2065" y="3253"/>
                  </a:lnTo>
                  <a:lnTo>
                    <a:pt x="2072" y="3222"/>
                  </a:lnTo>
                  <a:lnTo>
                    <a:pt x="2051" y="3218"/>
                  </a:lnTo>
                  <a:lnTo>
                    <a:pt x="2048" y="3212"/>
                  </a:lnTo>
                  <a:lnTo>
                    <a:pt x="2033" y="3212"/>
                  </a:lnTo>
                  <a:lnTo>
                    <a:pt x="2020" y="3202"/>
                  </a:lnTo>
                  <a:lnTo>
                    <a:pt x="2016" y="3177"/>
                  </a:lnTo>
                  <a:lnTo>
                    <a:pt x="2019" y="3172"/>
                  </a:lnTo>
                  <a:lnTo>
                    <a:pt x="2016" y="3167"/>
                  </a:lnTo>
                  <a:lnTo>
                    <a:pt x="2019" y="3161"/>
                  </a:lnTo>
                  <a:lnTo>
                    <a:pt x="2031" y="3150"/>
                  </a:lnTo>
                  <a:lnTo>
                    <a:pt x="2028" y="3145"/>
                  </a:lnTo>
                  <a:lnTo>
                    <a:pt x="2018" y="3142"/>
                  </a:lnTo>
                  <a:lnTo>
                    <a:pt x="1984" y="3146"/>
                  </a:lnTo>
                  <a:lnTo>
                    <a:pt x="1964" y="3137"/>
                  </a:lnTo>
                  <a:lnTo>
                    <a:pt x="1929" y="3154"/>
                  </a:lnTo>
                  <a:lnTo>
                    <a:pt x="1922" y="3152"/>
                  </a:lnTo>
                  <a:lnTo>
                    <a:pt x="1929" y="3125"/>
                  </a:lnTo>
                  <a:lnTo>
                    <a:pt x="1920" y="3106"/>
                  </a:lnTo>
                  <a:lnTo>
                    <a:pt x="1908" y="3103"/>
                  </a:lnTo>
                  <a:lnTo>
                    <a:pt x="1904" y="3094"/>
                  </a:lnTo>
                  <a:lnTo>
                    <a:pt x="1905" y="3074"/>
                  </a:lnTo>
                  <a:lnTo>
                    <a:pt x="1900" y="3063"/>
                  </a:lnTo>
                  <a:lnTo>
                    <a:pt x="1902" y="3057"/>
                  </a:lnTo>
                  <a:lnTo>
                    <a:pt x="1920" y="3050"/>
                  </a:lnTo>
                  <a:lnTo>
                    <a:pt x="1934" y="3038"/>
                  </a:lnTo>
                  <a:lnTo>
                    <a:pt x="1948" y="3066"/>
                  </a:lnTo>
                  <a:lnTo>
                    <a:pt x="1958" y="3073"/>
                  </a:lnTo>
                  <a:lnTo>
                    <a:pt x="1968" y="3071"/>
                  </a:lnTo>
                  <a:lnTo>
                    <a:pt x="1980" y="3061"/>
                  </a:lnTo>
                  <a:lnTo>
                    <a:pt x="1989" y="3034"/>
                  </a:lnTo>
                  <a:lnTo>
                    <a:pt x="2009" y="3011"/>
                  </a:lnTo>
                  <a:lnTo>
                    <a:pt x="2039" y="2993"/>
                  </a:lnTo>
                  <a:lnTo>
                    <a:pt x="2052" y="2972"/>
                  </a:lnTo>
                  <a:lnTo>
                    <a:pt x="2071" y="2965"/>
                  </a:lnTo>
                  <a:lnTo>
                    <a:pt x="2084" y="2951"/>
                  </a:lnTo>
                  <a:lnTo>
                    <a:pt x="2117" y="2934"/>
                  </a:lnTo>
                  <a:lnTo>
                    <a:pt x="2140" y="2918"/>
                  </a:lnTo>
                  <a:lnTo>
                    <a:pt x="2138" y="2911"/>
                  </a:lnTo>
                  <a:lnTo>
                    <a:pt x="2127" y="2907"/>
                  </a:lnTo>
                  <a:lnTo>
                    <a:pt x="2118" y="2899"/>
                  </a:lnTo>
                  <a:lnTo>
                    <a:pt x="2142" y="2881"/>
                  </a:lnTo>
                  <a:lnTo>
                    <a:pt x="2140" y="2875"/>
                  </a:lnTo>
                  <a:lnTo>
                    <a:pt x="2134" y="2872"/>
                  </a:lnTo>
                  <a:lnTo>
                    <a:pt x="2127" y="2873"/>
                  </a:lnTo>
                  <a:lnTo>
                    <a:pt x="2085" y="2904"/>
                  </a:lnTo>
                  <a:lnTo>
                    <a:pt x="2071" y="2900"/>
                  </a:lnTo>
                  <a:lnTo>
                    <a:pt x="2065" y="2888"/>
                  </a:lnTo>
                  <a:lnTo>
                    <a:pt x="2061" y="2850"/>
                  </a:lnTo>
                  <a:lnTo>
                    <a:pt x="2063" y="2838"/>
                  </a:lnTo>
                  <a:lnTo>
                    <a:pt x="2071" y="2833"/>
                  </a:lnTo>
                  <a:lnTo>
                    <a:pt x="2065" y="2814"/>
                  </a:lnTo>
                  <a:lnTo>
                    <a:pt x="2095" y="2780"/>
                  </a:lnTo>
                  <a:lnTo>
                    <a:pt x="2101" y="2763"/>
                  </a:lnTo>
                  <a:lnTo>
                    <a:pt x="2124" y="2730"/>
                  </a:lnTo>
                  <a:lnTo>
                    <a:pt x="2134" y="2702"/>
                  </a:lnTo>
                  <a:lnTo>
                    <a:pt x="2150" y="2697"/>
                  </a:lnTo>
                  <a:lnTo>
                    <a:pt x="2157" y="2682"/>
                  </a:lnTo>
                  <a:lnTo>
                    <a:pt x="2177" y="2660"/>
                  </a:lnTo>
                  <a:lnTo>
                    <a:pt x="2172" y="2627"/>
                  </a:lnTo>
                  <a:lnTo>
                    <a:pt x="2179" y="2617"/>
                  </a:lnTo>
                  <a:lnTo>
                    <a:pt x="2178" y="2614"/>
                  </a:lnTo>
                  <a:lnTo>
                    <a:pt x="2164" y="2607"/>
                  </a:lnTo>
                  <a:lnTo>
                    <a:pt x="2171" y="2571"/>
                  </a:lnTo>
                  <a:lnTo>
                    <a:pt x="2169" y="2551"/>
                  </a:lnTo>
                  <a:lnTo>
                    <a:pt x="2176" y="2528"/>
                  </a:lnTo>
                  <a:lnTo>
                    <a:pt x="2164" y="2496"/>
                  </a:lnTo>
                  <a:lnTo>
                    <a:pt x="2163" y="2472"/>
                  </a:lnTo>
                  <a:lnTo>
                    <a:pt x="2133" y="2433"/>
                  </a:lnTo>
                  <a:lnTo>
                    <a:pt x="2122" y="2406"/>
                  </a:lnTo>
                  <a:lnTo>
                    <a:pt x="2103" y="2395"/>
                  </a:lnTo>
                  <a:lnTo>
                    <a:pt x="2090" y="2368"/>
                  </a:lnTo>
                  <a:lnTo>
                    <a:pt x="2073" y="2354"/>
                  </a:lnTo>
                  <a:lnTo>
                    <a:pt x="2076" y="2337"/>
                  </a:lnTo>
                  <a:lnTo>
                    <a:pt x="2090" y="2295"/>
                  </a:lnTo>
                  <a:lnTo>
                    <a:pt x="2040" y="2278"/>
                  </a:lnTo>
                  <a:lnTo>
                    <a:pt x="2024" y="2265"/>
                  </a:lnTo>
                  <a:lnTo>
                    <a:pt x="2021" y="2227"/>
                  </a:lnTo>
                  <a:lnTo>
                    <a:pt x="2023" y="2219"/>
                  </a:lnTo>
                  <a:lnTo>
                    <a:pt x="2029" y="2213"/>
                  </a:lnTo>
                  <a:lnTo>
                    <a:pt x="2017" y="2201"/>
                  </a:lnTo>
                  <a:lnTo>
                    <a:pt x="1995" y="2189"/>
                  </a:lnTo>
                  <a:lnTo>
                    <a:pt x="1989" y="2186"/>
                  </a:lnTo>
                  <a:lnTo>
                    <a:pt x="1966" y="2189"/>
                  </a:lnTo>
                  <a:lnTo>
                    <a:pt x="1964" y="2186"/>
                  </a:lnTo>
                  <a:lnTo>
                    <a:pt x="1961" y="2176"/>
                  </a:lnTo>
                  <a:lnTo>
                    <a:pt x="1983" y="2159"/>
                  </a:lnTo>
                  <a:lnTo>
                    <a:pt x="1988" y="2151"/>
                  </a:lnTo>
                  <a:lnTo>
                    <a:pt x="1982" y="2142"/>
                  </a:lnTo>
                  <a:lnTo>
                    <a:pt x="1986" y="2133"/>
                  </a:lnTo>
                  <a:lnTo>
                    <a:pt x="1983" y="2128"/>
                  </a:lnTo>
                  <a:lnTo>
                    <a:pt x="1975" y="2123"/>
                  </a:lnTo>
                  <a:lnTo>
                    <a:pt x="1971" y="2102"/>
                  </a:lnTo>
                  <a:lnTo>
                    <a:pt x="1956" y="2094"/>
                  </a:lnTo>
                  <a:lnTo>
                    <a:pt x="1957" y="2088"/>
                  </a:lnTo>
                  <a:lnTo>
                    <a:pt x="1963" y="2084"/>
                  </a:lnTo>
                  <a:lnTo>
                    <a:pt x="1957" y="2078"/>
                  </a:lnTo>
                  <a:lnTo>
                    <a:pt x="1972" y="2070"/>
                  </a:lnTo>
                  <a:lnTo>
                    <a:pt x="2006" y="2069"/>
                  </a:lnTo>
                  <a:lnTo>
                    <a:pt x="2036" y="2042"/>
                  </a:lnTo>
                  <a:lnTo>
                    <a:pt x="2041" y="2031"/>
                  </a:lnTo>
                  <a:lnTo>
                    <a:pt x="2072" y="2045"/>
                  </a:lnTo>
                  <a:lnTo>
                    <a:pt x="2108" y="2053"/>
                  </a:lnTo>
                  <a:lnTo>
                    <a:pt x="2127" y="2060"/>
                  </a:lnTo>
                  <a:lnTo>
                    <a:pt x="2129" y="2039"/>
                  </a:lnTo>
                  <a:lnTo>
                    <a:pt x="2111" y="2026"/>
                  </a:lnTo>
                  <a:lnTo>
                    <a:pt x="2097" y="2001"/>
                  </a:lnTo>
                  <a:lnTo>
                    <a:pt x="2081" y="1992"/>
                  </a:lnTo>
                  <a:lnTo>
                    <a:pt x="2087" y="1982"/>
                  </a:lnTo>
                  <a:lnTo>
                    <a:pt x="2105" y="1980"/>
                  </a:lnTo>
                  <a:lnTo>
                    <a:pt x="2120" y="1974"/>
                  </a:lnTo>
                  <a:lnTo>
                    <a:pt x="2138" y="1987"/>
                  </a:lnTo>
                  <a:lnTo>
                    <a:pt x="2142" y="2000"/>
                  </a:lnTo>
                  <a:lnTo>
                    <a:pt x="2148" y="2003"/>
                  </a:lnTo>
                  <a:lnTo>
                    <a:pt x="2155" y="2017"/>
                  </a:lnTo>
                  <a:lnTo>
                    <a:pt x="2169" y="2022"/>
                  </a:lnTo>
                  <a:lnTo>
                    <a:pt x="2203" y="2018"/>
                  </a:lnTo>
                  <a:lnTo>
                    <a:pt x="2216" y="2013"/>
                  </a:lnTo>
                  <a:lnTo>
                    <a:pt x="2229" y="2025"/>
                  </a:lnTo>
                  <a:lnTo>
                    <a:pt x="2237" y="2043"/>
                  </a:lnTo>
                  <a:lnTo>
                    <a:pt x="2252" y="2041"/>
                  </a:lnTo>
                  <a:lnTo>
                    <a:pt x="2269" y="2045"/>
                  </a:lnTo>
                  <a:lnTo>
                    <a:pt x="2278" y="2049"/>
                  </a:lnTo>
                  <a:lnTo>
                    <a:pt x="2281" y="2055"/>
                  </a:lnTo>
                  <a:lnTo>
                    <a:pt x="2278" y="2070"/>
                  </a:lnTo>
                  <a:lnTo>
                    <a:pt x="2300" y="2065"/>
                  </a:lnTo>
                  <a:lnTo>
                    <a:pt x="2311" y="2069"/>
                  </a:lnTo>
                  <a:lnTo>
                    <a:pt x="2309" y="2038"/>
                  </a:lnTo>
                  <a:lnTo>
                    <a:pt x="2302" y="2023"/>
                  </a:lnTo>
                  <a:lnTo>
                    <a:pt x="2304" y="2020"/>
                  </a:lnTo>
                  <a:lnTo>
                    <a:pt x="2334" y="2027"/>
                  </a:lnTo>
                  <a:lnTo>
                    <a:pt x="2344" y="2026"/>
                  </a:lnTo>
                  <a:lnTo>
                    <a:pt x="2357" y="2036"/>
                  </a:lnTo>
                  <a:lnTo>
                    <a:pt x="2364" y="2035"/>
                  </a:lnTo>
                  <a:lnTo>
                    <a:pt x="2378" y="2030"/>
                  </a:lnTo>
                  <a:lnTo>
                    <a:pt x="2389" y="2017"/>
                  </a:lnTo>
                  <a:lnTo>
                    <a:pt x="2406" y="2010"/>
                  </a:lnTo>
                  <a:lnTo>
                    <a:pt x="2422" y="1995"/>
                  </a:lnTo>
                  <a:lnTo>
                    <a:pt x="2433" y="1995"/>
                  </a:lnTo>
                  <a:lnTo>
                    <a:pt x="2458" y="1981"/>
                  </a:lnTo>
                  <a:lnTo>
                    <a:pt x="2505" y="1967"/>
                  </a:lnTo>
                  <a:lnTo>
                    <a:pt x="2524" y="1957"/>
                  </a:lnTo>
                  <a:lnTo>
                    <a:pt x="2531" y="1958"/>
                  </a:lnTo>
                  <a:lnTo>
                    <a:pt x="2543" y="1972"/>
                  </a:lnTo>
                  <a:lnTo>
                    <a:pt x="2558" y="1977"/>
                  </a:lnTo>
                  <a:lnTo>
                    <a:pt x="2601" y="1944"/>
                  </a:lnTo>
                  <a:lnTo>
                    <a:pt x="2612" y="1928"/>
                  </a:lnTo>
                  <a:lnTo>
                    <a:pt x="2617" y="1904"/>
                  </a:lnTo>
                  <a:lnTo>
                    <a:pt x="2638" y="1890"/>
                  </a:lnTo>
                  <a:lnTo>
                    <a:pt x="2639" y="1879"/>
                  </a:lnTo>
                  <a:lnTo>
                    <a:pt x="2634" y="1860"/>
                  </a:lnTo>
                  <a:lnTo>
                    <a:pt x="2609" y="1835"/>
                  </a:lnTo>
                  <a:lnTo>
                    <a:pt x="2578" y="1819"/>
                  </a:lnTo>
                  <a:lnTo>
                    <a:pt x="2558" y="1804"/>
                  </a:lnTo>
                  <a:lnTo>
                    <a:pt x="2549" y="1800"/>
                  </a:lnTo>
                  <a:lnTo>
                    <a:pt x="2527" y="1800"/>
                  </a:lnTo>
                  <a:lnTo>
                    <a:pt x="2529" y="1765"/>
                  </a:lnTo>
                  <a:lnTo>
                    <a:pt x="2536" y="1759"/>
                  </a:lnTo>
                  <a:lnTo>
                    <a:pt x="2563" y="1751"/>
                  </a:lnTo>
                  <a:lnTo>
                    <a:pt x="2567" y="1747"/>
                  </a:lnTo>
                  <a:lnTo>
                    <a:pt x="2572" y="1738"/>
                  </a:lnTo>
                  <a:lnTo>
                    <a:pt x="2571" y="1725"/>
                  </a:lnTo>
                  <a:lnTo>
                    <a:pt x="2581" y="1701"/>
                  </a:lnTo>
                  <a:lnTo>
                    <a:pt x="2596" y="1698"/>
                  </a:lnTo>
                  <a:lnTo>
                    <a:pt x="2643" y="1698"/>
                  </a:lnTo>
                  <a:lnTo>
                    <a:pt x="2657" y="1694"/>
                  </a:lnTo>
                  <a:lnTo>
                    <a:pt x="2667" y="1682"/>
                  </a:lnTo>
                  <a:lnTo>
                    <a:pt x="2670" y="1655"/>
                  </a:lnTo>
                  <a:lnTo>
                    <a:pt x="2678" y="1646"/>
                  </a:lnTo>
                  <a:lnTo>
                    <a:pt x="2687" y="1630"/>
                  </a:lnTo>
                  <a:lnTo>
                    <a:pt x="2731" y="1613"/>
                  </a:lnTo>
                  <a:lnTo>
                    <a:pt x="2753" y="1561"/>
                  </a:lnTo>
                  <a:lnTo>
                    <a:pt x="2758" y="1557"/>
                  </a:lnTo>
                  <a:lnTo>
                    <a:pt x="2791" y="1553"/>
                  </a:lnTo>
                  <a:lnTo>
                    <a:pt x="2802" y="1545"/>
                  </a:lnTo>
                  <a:lnTo>
                    <a:pt x="2783" y="1501"/>
                  </a:lnTo>
                  <a:lnTo>
                    <a:pt x="2782" y="1485"/>
                  </a:lnTo>
                  <a:lnTo>
                    <a:pt x="2789" y="1448"/>
                  </a:lnTo>
                  <a:lnTo>
                    <a:pt x="2812" y="1394"/>
                  </a:lnTo>
                  <a:lnTo>
                    <a:pt x="2807" y="1356"/>
                  </a:lnTo>
                  <a:lnTo>
                    <a:pt x="2802" y="1340"/>
                  </a:lnTo>
                  <a:lnTo>
                    <a:pt x="2772" y="1318"/>
                  </a:lnTo>
                  <a:lnTo>
                    <a:pt x="2748" y="1265"/>
                  </a:lnTo>
                  <a:lnTo>
                    <a:pt x="2743" y="1265"/>
                  </a:lnTo>
                  <a:lnTo>
                    <a:pt x="2729" y="1285"/>
                  </a:lnTo>
                  <a:lnTo>
                    <a:pt x="2715" y="1297"/>
                  </a:lnTo>
                  <a:lnTo>
                    <a:pt x="2653" y="1281"/>
                  </a:lnTo>
                  <a:lnTo>
                    <a:pt x="2647" y="1279"/>
                  </a:lnTo>
                  <a:lnTo>
                    <a:pt x="2640" y="1268"/>
                  </a:lnTo>
                  <a:lnTo>
                    <a:pt x="2593" y="1272"/>
                  </a:lnTo>
                  <a:lnTo>
                    <a:pt x="2572" y="1268"/>
                  </a:lnTo>
                  <a:lnTo>
                    <a:pt x="2529" y="1236"/>
                  </a:lnTo>
                  <a:lnTo>
                    <a:pt x="2527" y="1230"/>
                  </a:lnTo>
                  <a:lnTo>
                    <a:pt x="2528" y="1215"/>
                  </a:lnTo>
                  <a:lnTo>
                    <a:pt x="2527" y="1182"/>
                  </a:lnTo>
                  <a:lnTo>
                    <a:pt x="2514" y="1156"/>
                  </a:lnTo>
                  <a:lnTo>
                    <a:pt x="2516" y="1153"/>
                  </a:lnTo>
                  <a:lnTo>
                    <a:pt x="2531" y="1155"/>
                  </a:lnTo>
                  <a:lnTo>
                    <a:pt x="2537" y="1152"/>
                  </a:lnTo>
                  <a:lnTo>
                    <a:pt x="2543" y="1138"/>
                  </a:lnTo>
                  <a:lnTo>
                    <a:pt x="2558" y="1139"/>
                  </a:lnTo>
                  <a:lnTo>
                    <a:pt x="2569" y="1136"/>
                  </a:lnTo>
                  <a:lnTo>
                    <a:pt x="2569" y="1132"/>
                  </a:lnTo>
                  <a:lnTo>
                    <a:pt x="2562" y="1123"/>
                  </a:lnTo>
                  <a:lnTo>
                    <a:pt x="2537" y="1108"/>
                  </a:lnTo>
                  <a:lnTo>
                    <a:pt x="2544" y="1076"/>
                  </a:lnTo>
                  <a:lnTo>
                    <a:pt x="2536" y="1057"/>
                  </a:lnTo>
                  <a:lnTo>
                    <a:pt x="2559" y="1033"/>
                  </a:lnTo>
                  <a:lnTo>
                    <a:pt x="2570" y="1026"/>
                  </a:lnTo>
                  <a:lnTo>
                    <a:pt x="2582" y="1023"/>
                  </a:lnTo>
                  <a:lnTo>
                    <a:pt x="2608" y="1029"/>
                  </a:lnTo>
                  <a:lnTo>
                    <a:pt x="2669" y="1023"/>
                  </a:lnTo>
                  <a:lnTo>
                    <a:pt x="2678" y="1025"/>
                  </a:lnTo>
                  <a:lnTo>
                    <a:pt x="2688" y="1040"/>
                  </a:lnTo>
                  <a:lnTo>
                    <a:pt x="2724" y="1038"/>
                  </a:lnTo>
                  <a:lnTo>
                    <a:pt x="2738" y="1030"/>
                  </a:lnTo>
                  <a:lnTo>
                    <a:pt x="2759" y="1043"/>
                  </a:lnTo>
                  <a:lnTo>
                    <a:pt x="2768" y="1046"/>
                  </a:lnTo>
                  <a:lnTo>
                    <a:pt x="2783" y="1042"/>
                  </a:lnTo>
                  <a:lnTo>
                    <a:pt x="2789" y="1032"/>
                  </a:lnTo>
                  <a:lnTo>
                    <a:pt x="2793" y="1005"/>
                  </a:lnTo>
                  <a:lnTo>
                    <a:pt x="2792" y="977"/>
                  </a:lnTo>
                  <a:lnTo>
                    <a:pt x="2796" y="933"/>
                  </a:lnTo>
                  <a:lnTo>
                    <a:pt x="2797" y="814"/>
                  </a:lnTo>
                  <a:lnTo>
                    <a:pt x="2813" y="787"/>
                  </a:lnTo>
                  <a:lnTo>
                    <a:pt x="2812" y="768"/>
                  </a:lnTo>
                  <a:lnTo>
                    <a:pt x="2816" y="756"/>
                  </a:lnTo>
                  <a:lnTo>
                    <a:pt x="2843" y="720"/>
                  </a:lnTo>
                  <a:lnTo>
                    <a:pt x="2854" y="697"/>
                  </a:lnTo>
                  <a:lnTo>
                    <a:pt x="2876" y="662"/>
                  </a:lnTo>
                  <a:lnTo>
                    <a:pt x="2889" y="623"/>
                  </a:lnTo>
                  <a:lnTo>
                    <a:pt x="2902" y="568"/>
                  </a:lnTo>
                  <a:lnTo>
                    <a:pt x="2897" y="552"/>
                  </a:lnTo>
                  <a:lnTo>
                    <a:pt x="2889" y="485"/>
                  </a:lnTo>
                  <a:lnTo>
                    <a:pt x="2889" y="439"/>
                  </a:lnTo>
                  <a:lnTo>
                    <a:pt x="2876" y="423"/>
                  </a:lnTo>
                  <a:lnTo>
                    <a:pt x="2874" y="415"/>
                  </a:lnTo>
                  <a:lnTo>
                    <a:pt x="2882" y="367"/>
                  </a:lnTo>
                  <a:lnTo>
                    <a:pt x="2889" y="357"/>
                  </a:lnTo>
                  <a:lnTo>
                    <a:pt x="2895" y="336"/>
                  </a:lnTo>
                  <a:lnTo>
                    <a:pt x="2896" y="309"/>
                  </a:lnTo>
                  <a:lnTo>
                    <a:pt x="2889" y="273"/>
                  </a:lnTo>
                  <a:lnTo>
                    <a:pt x="2889" y="272"/>
                  </a:lnTo>
                  <a:lnTo>
                    <a:pt x="2883" y="277"/>
                  </a:lnTo>
                  <a:lnTo>
                    <a:pt x="2875" y="276"/>
                  </a:lnTo>
                  <a:lnTo>
                    <a:pt x="2854" y="267"/>
                  </a:lnTo>
                  <a:lnTo>
                    <a:pt x="2843" y="269"/>
                  </a:lnTo>
                  <a:lnTo>
                    <a:pt x="2827" y="262"/>
                  </a:lnTo>
                  <a:lnTo>
                    <a:pt x="2807" y="261"/>
                  </a:lnTo>
                  <a:lnTo>
                    <a:pt x="2790" y="253"/>
                  </a:lnTo>
                  <a:lnTo>
                    <a:pt x="2785" y="214"/>
                  </a:lnTo>
                  <a:lnTo>
                    <a:pt x="2787" y="207"/>
                  </a:lnTo>
                  <a:lnTo>
                    <a:pt x="2796" y="197"/>
                  </a:lnTo>
                  <a:lnTo>
                    <a:pt x="2782" y="205"/>
                  </a:lnTo>
                  <a:lnTo>
                    <a:pt x="2767" y="206"/>
                  </a:lnTo>
                  <a:lnTo>
                    <a:pt x="2759" y="201"/>
                  </a:lnTo>
                  <a:lnTo>
                    <a:pt x="2744" y="201"/>
                  </a:lnTo>
                  <a:lnTo>
                    <a:pt x="2729" y="190"/>
                  </a:lnTo>
                  <a:lnTo>
                    <a:pt x="2688" y="178"/>
                  </a:lnTo>
                  <a:lnTo>
                    <a:pt x="2669" y="147"/>
                  </a:lnTo>
                  <a:lnTo>
                    <a:pt x="2654" y="144"/>
                  </a:lnTo>
                  <a:lnTo>
                    <a:pt x="2640" y="80"/>
                  </a:lnTo>
                  <a:lnTo>
                    <a:pt x="2630" y="61"/>
                  </a:lnTo>
                  <a:lnTo>
                    <a:pt x="2627" y="39"/>
                  </a:lnTo>
                  <a:lnTo>
                    <a:pt x="2617" y="31"/>
                  </a:lnTo>
                  <a:lnTo>
                    <a:pt x="2584" y="23"/>
                  </a:lnTo>
                  <a:lnTo>
                    <a:pt x="2558" y="8"/>
                  </a:lnTo>
                  <a:lnTo>
                    <a:pt x="2532" y="0"/>
                  </a:lnTo>
                  <a:lnTo>
                    <a:pt x="2498" y="6"/>
                  </a:lnTo>
                  <a:lnTo>
                    <a:pt x="2465" y="15"/>
                  </a:lnTo>
                  <a:lnTo>
                    <a:pt x="2404" y="40"/>
                  </a:lnTo>
                  <a:lnTo>
                    <a:pt x="2384" y="41"/>
                  </a:lnTo>
                  <a:lnTo>
                    <a:pt x="2354" y="50"/>
                  </a:lnTo>
                  <a:lnTo>
                    <a:pt x="2316" y="55"/>
                  </a:lnTo>
                  <a:lnTo>
                    <a:pt x="2287" y="65"/>
                  </a:lnTo>
                  <a:lnTo>
                    <a:pt x="2260" y="68"/>
                  </a:lnTo>
                  <a:lnTo>
                    <a:pt x="2208" y="94"/>
                  </a:lnTo>
                  <a:lnTo>
                    <a:pt x="2178" y="74"/>
                  </a:lnTo>
                  <a:lnTo>
                    <a:pt x="2157" y="69"/>
                  </a:lnTo>
                  <a:lnTo>
                    <a:pt x="2132" y="78"/>
                  </a:lnTo>
                  <a:lnTo>
                    <a:pt x="2107" y="74"/>
                  </a:lnTo>
                  <a:lnTo>
                    <a:pt x="2082" y="84"/>
                  </a:lnTo>
                  <a:lnTo>
                    <a:pt x="2047" y="77"/>
                  </a:lnTo>
                  <a:lnTo>
                    <a:pt x="1965" y="93"/>
                  </a:lnTo>
                  <a:lnTo>
                    <a:pt x="1914" y="113"/>
                  </a:lnTo>
                  <a:lnTo>
                    <a:pt x="1897" y="115"/>
                  </a:lnTo>
                  <a:lnTo>
                    <a:pt x="1877" y="130"/>
                  </a:lnTo>
                  <a:lnTo>
                    <a:pt x="1834" y="153"/>
                  </a:lnTo>
                  <a:lnTo>
                    <a:pt x="1756" y="185"/>
                  </a:lnTo>
                  <a:lnTo>
                    <a:pt x="1724" y="206"/>
                  </a:lnTo>
                  <a:lnTo>
                    <a:pt x="1690" y="214"/>
                  </a:lnTo>
                  <a:lnTo>
                    <a:pt x="1662" y="233"/>
                  </a:lnTo>
                  <a:lnTo>
                    <a:pt x="1642" y="259"/>
                  </a:lnTo>
                  <a:lnTo>
                    <a:pt x="1585" y="302"/>
                  </a:lnTo>
                  <a:lnTo>
                    <a:pt x="1562" y="330"/>
                  </a:lnTo>
                  <a:lnTo>
                    <a:pt x="1551" y="359"/>
                  </a:lnTo>
                  <a:lnTo>
                    <a:pt x="1541" y="379"/>
                  </a:lnTo>
                  <a:lnTo>
                    <a:pt x="1542" y="393"/>
                  </a:lnTo>
                  <a:lnTo>
                    <a:pt x="1538" y="421"/>
                  </a:lnTo>
                  <a:lnTo>
                    <a:pt x="1532" y="444"/>
                  </a:lnTo>
                  <a:lnTo>
                    <a:pt x="1517" y="479"/>
                  </a:lnTo>
                  <a:lnTo>
                    <a:pt x="1502" y="491"/>
                  </a:lnTo>
                  <a:lnTo>
                    <a:pt x="1525" y="552"/>
                  </a:lnTo>
                  <a:lnTo>
                    <a:pt x="1528" y="554"/>
                  </a:lnTo>
                  <a:lnTo>
                    <a:pt x="1536" y="554"/>
                  </a:lnTo>
                  <a:lnTo>
                    <a:pt x="1539" y="561"/>
                  </a:lnTo>
                  <a:lnTo>
                    <a:pt x="1538" y="608"/>
                  </a:lnTo>
                  <a:lnTo>
                    <a:pt x="1546" y="644"/>
                  </a:lnTo>
                  <a:lnTo>
                    <a:pt x="1543" y="667"/>
                  </a:lnTo>
                  <a:lnTo>
                    <a:pt x="1533" y="674"/>
                  </a:lnTo>
                  <a:lnTo>
                    <a:pt x="1540" y="699"/>
                  </a:lnTo>
                  <a:lnTo>
                    <a:pt x="1540" y="708"/>
                  </a:lnTo>
                  <a:lnTo>
                    <a:pt x="1509" y="728"/>
                  </a:lnTo>
                  <a:lnTo>
                    <a:pt x="1502" y="739"/>
                  </a:lnTo>
                  <a:lnTo>
                    <a:pt x="1511" y="760"/>
                  </a:lnTo>
                  <a:lnTo>
                    <a:pt x="1529" y="776"/>
                  </a:lnTo>
                  <a:lnTo>
                    <a:pt x="1544" y="785"/>
                  </a:lnTo>
                  <a:lnTo>
                    <a:pt x="1556" y="787"/>
                  </a:lnTo>
                  <a:lnTo>
                    <a:pt x="1589" y="783"/>
                  </a:lnTo>
                  <a:lnTo>
                    <a:pt x="1654" y="811"/>
                  </a:lnTo>
                  <a:lnTo>
                    <a:pt x="1663" y="810"/>
                  </a:lnTo>
                  <a:lnTo>
                    <a:pt x="1670" y="805"/>
                  </a:lnTo>
                  <a:lnTo>
                    <a:pt x="1678" y="789"/>
                  </a:lnTo>
                  <a:lnTo>
                    <a:pt x="1698" y="788"/>
                  </a:lnTo>
                  <a:lnTo>
                    <a:pt x="1717" y="780"/>
                  </a:lnTo>
                  <a:lnTo>
                    <a:pt x="1731" y="787"/>
                  </a:lnTo>
                  <a:lnTo>
                    <a:pt x="1733" y="796"/>
                  </a:lnTo>
                  <a:lnTo>
                    <a:pt x="1763" y="798"/>
                  </a:lnTo>
                  <a:lnTo>
                    <a:pt x="1771" y="802"/>
                  </a:lnTo>
                  <a:lnTo>
                    <a:pt x="1773" y="806"/>
                  </a:lnTo>
                  <a:lnTo>
                    <a:pt x="1769" y="808"/>
                  </a:lnTo>
                  <a:lnTo>
                    <a:pt x="1740" y="811"/>
                  </a:lnTo>
                  <a:lnTo>
                    <a:pt x="1735" y="817"/>
                  </a:lnTo>
                  <a:lnTo>
                    <a:pt x="1682" y="903"/>
                  </a:lnTo>
                  <a:lnTo>
                    <a:pt x="1679" y="925"/>
                  </a:lnTo>
                  <a:lnTo>
                    <a:pt x="1683" y="1029"/>
                  </a:lnTo>
                  <a:lnTo>
                    <a:pt x="1722" y="1075"/>
                  </a:lnTo>
                  <a:lnTo>
                    <a:pt x="1733" y="1092"/>
                  </a:lnTo>
                  <a:lnTo>
                    <a:pt x="1804" y="1093"/>
                  </a:lnTo>
                  <a:lnTo>
                    <a:pt x="1879" y="1091"/>
                  </a:lnTo>
                  <a:lnTo>
                    <a:pt x="1874" y="1122"/>
                  </a:lnTo>
                  <a:lnTo>
                    <a:pt x="1882" y="1124"/>
                  </a:lnTo>
                  <a:lnTo>
                    <a:pt x="1890" y="1121"/>
                  </a:lnTo>
                  <a:lnTo>
                    <a:pt x="1881" y="1128"/>
                  </a:lnTo>
                  <a:lnTo>
                    <a:pt x="1847" y="1129"/>
                  </a:lnTo>
                  <a:lnTo>
                    <a:pt x="1873" y="1141"/>
                  </a:lnTo>
                  <a:lnTo>
                    <a:pt x="1877" y="1153"/>
                  </a:lnTo>
                  <a:lnTo>
                    <a:pt x="1887" y="1166"/>
                  </a:lnTo>
                  <a:lnTo>
                    <a:pt x="1896" y="1215"/>
                  </a:lnTo>
                  <a:lnTo>
                    <a:pt x="1875" y="1276"/>
                  </a:lnTo>
                  <a:lnTo>
                    <a:pt x="1855" y="1307"/>
                  </a:lnTo>
                  <a:lnTo>
                    <a:pt x="1846" y="1319"/>
                  </a:lnTo>
                  <a:lnTo>
                    <a:pt x="1811" y="1352"/>
                  </a:lnTo>
                  <a:lnTo>
                    <a:pt x="1748" y="1383"/>
                  </a:lnTo>
                  <a:lnTo>
                    <a:pt x="1703" y="1411"/>
                  </a:lnTo>
                  <a:lnTo>
                    <a:pt x="1690" y="1434"/>
                  </a:lnTo>
                  <a:lnTo>
                    <a:pt x="1668" y="1451"/>
                  </a:lnTo>
                  <a:lnTo>
                    <a:pt x="1648" y="1501"/>
                  </a:lnTo>
                  <a:lnTo>
                    <a:pt x="1630" y="1524"/>
                  </a:lnTo>
                  <a:lnTo>
                    <a:pt x="1607" y="1526"/>
                  </a:lnTo>
                  <a:lnTo>
                    <a:pt x="1573" y="1537"/>
                  </a:lnTo>
                  <a:lnTo>
                    <a:pt x="1559" y="1543"/>
                  </a:lnTo>
                  <a:lnTo>
                    <a:pt x="1544" y="1545"/>
                  </a:lnTo>
                  <a:lnTo>
                    <a:pt x="1512" y="1519"/>
                  </a:lnTo>
                  <a:lnTo>
                    <a:pt x="1468" y="1507"/>
                  </a:lnTo>
                  <a:lnTo>
                    <a:pt x="1457" y="1486"/>
                  </a:lnTo>
                  <a:lnTo>
                    <a:pt x="1442" y="1477"/>
                  </a:lnTo>
                  <a:lnTo>
                    <a:pt x="1415" y="1466"/>
                  </a:lnTo>
                  <a:lnTo>
                    <a:pt x="1405" y="1465"/>
                  </a:lnTo>
                  <a:lnTo>
                    <a:pt x="1370" y="1473"/>
                  </a:lnTo>
                  <a:lnTo>
                    <a:pt x="1355" y="1472"/>
                  </a:lnTo>
                  <a:lnTo>
                    <a:pt x="1344" y="1466"/>
                  </a:lnTo>
                  <a:lnTo>
                    <a:pt x="1321" y="1442"/>
                  </a:lnTo>
                  <a:lnTo>
                    <a:pt x="1307" y="1437"/>
                  </a:lnTo>
                  <a:lnTo>
                    <a:pt x="1297" y="1429"/>
                  </a:lnTo>
                  <a:lnTo>
                    <a:pt x="1288" y="1426"/>
                  </a:lnTo>
                  <a:lnTo>
                    <a:pt x="1255" y="1431"/>
                  </a:lnTo>
                  <a:lnTo>
                    <a:pt x="1245" y="1418"/>
                  </a:lnTo>
                  <a:lnTo>
                    <a:pt x="1230" y="1414"/>
                  </a:lnTo>
                  <a:lnTo>
                    <a:pt x="1218" y="1403"/>
                  </a:lnTo>
                  <a:lnTo>
                    <a:pt x="1201" y="1395"/>
                  </a:lnTo>
                  <a:lnTo>
                    <a:pt x="1211" y="1389"/>
                  </a:lnTo>
                  <a:lnTo>
                    <a:pt x="1220" y="1391"/>
                  </a:lnTo>
                  <a:lnTo>
                    <a:pt x="1208" y="1382"/>
                  </a:lnTo>
                  <a:lnTo>
                    <a:pt x="1210" y="1379"/>
                  </a:lnTo>
                  <a:lnTo>
                    <a:pt x="1246" y="1384"/>
                  </a:lnTo>
                  <a:lnTo>
                    <a:pt x="1256" y="1365"/>
                  </a:lnTo>
                  <a:lnTo>
                    <a:pt x="1261" y="1349"/>
                  </a:lnTo>
                  <a:lnTo>
                    <a:pt x="1271" y="1344"/>
                  </a:lnTo>
                  <a:lnTo>
                    <a:pt x="1276" y="1335"/>
                  </a:lnTo>
                  <a:lnTo>
                    <a:pt x="1284" y="1334"/>
                  </a:lnTo>
                  <a:lnTo>
                    <a:pt x="1293" y="1312"/>
                  </a:lnTo>
                  <a:lnTo>
                    <a:pt x="1290" y="1304"/>
                  </a:lnTo>
                  <a:lnTo>
                    <a:pt x="1274" y="1299"/>
                  </a:lnTo>
                  <a:lnTo>
                    <a:pt x="1274" y="1276"/>
                  </a:lnTo>
                  <a:lnTo>
                    <a:pt x="1261" y="1274"/>
                  </a:lnTo>
                  <a:lnTo>
                    <a:pt x="1263" y="1269"/>
                  </a:lnTo>
                  <a:lnTo>
                    <a:pt x="1282" y="1267"/>
                  </a:lnTo>
                  <a:lnTo>
                    <a:pt x="1284" y="1264"/>
                  </a:lnTo>
                  <a:lnTo>
                    <a:pt x="1281" y="1247"/>
                  </a:lnTo>
                  <a:lnTo>
                    <a:pt x="1292" y="1237"/>
                  </a:lnTo>
                  <a:lnTo>
                    <a:pt x="1296" y="1228"/>
                  </a:lnTo>
                  <a:lnTo>
                    <a:pt x="1291" y="1205"/>
                  </a:lnTo>
                  <a:lnTo>
                    <a:pt x="1278" y="1184"/>
                  </a:lnTo>
                  <a:lnTo>
                    <a:pt x="1278" y="1166"/>
                  </a:lnTo>
                  <a:lnTo>
                    <a:pt x="1260" y="1144"/>
                  </a:lnTo>
                  <a:lnTo>
                    <a:pt x="1247" y="1082"/>
                  </a:lnTo>
                  <a:lnTo>
                    <a:pt x="1251" y="1060"/>
                  </a:lnTo>
                  <a:lnTo>
                    <a:pt x="1268" y="1048"/>
                  </a:lnTo>
                  <a:lnTo>
                    <a:pt x="1276" y="1050"/>
                  </a:lnTo>
                  <a:lnTo>
                    <a:pt x="1278" y="1055"/>
                  </a:lnTo>
                  <a:lnTo>
                    <a:pt x="1282" y="1056"/>
                  </a:lnTo>
                  <a:lnTo>
                    <a:pt x="1304" y="1047"/>
                  </a:lnTo>
                  <a:lnTo>
                    <a:pt x="1317" y="1061"/>
                  </a:lnTo>
                  <a:lnTo>
                    <a:pt x="1326" y="1064"/>
                  </a:lnTo>
                  <a:lnTo>
                    <a:pt x="1329" y="1073"/>
                  </a:lnTo>
                  <a:lnTo>
                    <a:pt x="1353" y="1065"/>
                  </a:lnTo>
                  <a:lnTo>
                    <a:pt x="1359" y="1060"/>
                  </a:lnTo>
                  <a:lnTo>
                    <a:pt x="1375" y="1055"/>
                  </a:lnTo>
                  <a:lnTo>
                    <a:pt x="1410" y="1026"/>
                  </a:lnTo>
                  <a:lnTo>
                    <a:pt x="1415" y="1015"/>
                  </a:lnTo>
                  <a:lnTo>
                    <a:pt x="1421" y="987"/>
                  </a:lnTo>
                  <a:lnTo>
                    <a:pt x="1435" y="987"/>
                  </a:lnTo>
                  <a:lnTo>
                    <a:pt x="1444" y="978"/>
                  </a:lnTo>
                  <a:lnTo>
                    <a:pt x="1456" y="972"/>
                  </a:lnTo>
                  <a:lnTo>
                    <a:pt x="1457" y="967"/>
                  </a:lnTo>
                  <a:lnTo>
                    <a:pt x="1451" y="957"/>
                  </a:lnTo>
                  <a:lnTo>
                    <a:pt x="1449" y="928"/>
                  </a:lnTo>
                  <a:lnTo>
                    <a:pt x="1438" y="912"/>
                  </a:lnTo>
                  <a:lnTo>
                    <a:pt x="1381" y="904"/>
                  </a:lnTo>
                  <a:lnTo>
                    <a:pt x="1358" y="921"/>
                  </a:lnTo>
                  <a:lnTo>
                    <a:pt x="1344" y="919"/>
                  </a:lnTo>
                  <a:lnTo>
                    <a:pt x="1329" y="898"/>
                  </a:lnTo>
                  <a:lnTo>
                    <a:pt x="1322" y="878"/>
                  </a:lnTo>
                  <a:lnTo>
                    <a:pt x="1314" y="872"/>
                  </a:lnTo>
                  <a:lnTo>
                    <a:pt x="1322" y="817"/>
                  </a:lnTo>
                  <a:lnTo>
                    <a:pt x="1315" y="779"/>
                  </a:lnTo>
                  <a:lnTo>
                    <a:pt x="1297" y="742"/>
                  </a:lnTo>
                  <a:lnTo>
                    <a:pt x="1292" y="724"/>
                  </a:lnTo>
                  <a:lnTo>
                    <a:pt x="1281" y="719"/>
                  </a:lnTo>
                  <a:lnTo>
                    <a:pt x="1273" y="694"/>
                  </a:lnTo>
                  <a:lnTo>
                    <a:pt x="1266" y="690"/>
                  </a:lnTo>
                  <a:lnTo>
                    <a:pt x="1258" y="691"/>
                  </a:lnTo>
                  <a:lnTo>
                    <a:pt x="1256" y="689"/>
                  </a:lnTo>
                  <a:lnTo>
                    <a:pt x="1271" y="675"/>
                  </a:lnTo>
                  <a:lnTo>
                    <a:pt x="1268" y="668"/>
                  </a:lnTo>
                  <a:lnTo>
                    <a:pt x="1214" y="683"/>
                  </a:lnTo>
                  <a:lnTo>
                    <a:pt x="1207" y="688"/>
                  </a:lnTo>
                  <a:lnTo>
                    <a:pt x="1197" y="706"/>
                  </a:lnTo>
                  <a:lnTo>
                    <a:pt x="1184" y="717"/>
                  </a:lnTo>
                  <a:lnTo>
                    <a:pt x="1142" y="729"/>
                  </a:lnTo>
                  <a:lnTo>
                    <a:pt x="1123" y="723"/>
                  </a:lnTo>
                  <a:lnTo>
                    <a:pt x="1086" y="700"/>
                  </a:lnTo>
                  <a:lnTo>
                    <a:pt x="1080" y="679"/>
                  </a:lnTo>
                  <a:lnTo>
                    <a:pt x="1093" y="655"/>
                  </a:lnTo>
                  <a:lnTo>
                    <a:pt x="1092" y="646"/>
                  </a:lnTo>
                  <a:lnTo>
                    <a:pt x="1084" y="655"/>
                  </a:lnTo>
                  <a:lnTo>
                    <a:pt x="1079" y="655"/>
                  </a:lnTo>
                  <a:lnTo>
                    <a:pt x="1073" y="651"/>
                  </a:lnTo>
                  <a:lnTo>
                    <a:pt x="1073" y="641"/>
                  </a:lnTo>
                  <a:lnTo>
                    <a:pt x="1056" y="641"/>
                  </a:lnTo>
                  <a:lnTo>
                    <a:pt x="1038" y="644"/>
                  </a:lnTo>
                  <a:lnTo>
                    <a:pt x="1026" y="653"/>
                  </a:lnTo>
                  <a:lnTo>
                    <a:pt x="1010" y="753"/>
                  </a:lnTo>
                  <a:lnTo>
                    <a:pt x="964" y="909"/>
                  </a:lnTo>
                  <a:lnTo>
                    <a:pt x="949" y="999"/>
                  </a:lnTo>
                  <a:lnTo>
                    <a:pt x="949" y="1034"/>
                  </a:lnTo>
                  <a:lnTo>
                    <a:pt x="937" y="1105"/>
                  </a:lnTo>
                  <a:lnTo>
                    <a:pt x="918" y="1208"/>
                  </a:lnTo>
                  <a:lnTo>
                    <a:pt x="903" y="1257"/>
                  </a:lnTo>
                  <a:lnTo>
                    <a:pt x="904" y="1261"/>
                  </a:lnTo>
                  <a:lnTo>
                    <a:pt x="917" y="1260"/>
                  </a:lnTo>
                  <a:lnTo>
                    <a:pt x="919" y="1262"/>
                  </a:lnTo>
                  <a:lnTo>
                    <a:pt x="900" y="1279"/>
                  </a:lnTo>
                  <a:lnTo>
                    <a:pt x="894" y="1290"/>
                  </a:lnTo>
                  <a:lnTo>
                    <a:pt x="870" y="1360"/>
                  </a:lnTo>
                  <a:lnTo>
                    <a:pt x="794" y="1537"/>
                  </a:lnTo>
                  <a:lnTo>
                    <a:pt x="775" y="1573"/>
                  </a:lnTo>
                  <a:lnTo>
                    <a:pt x="731" y="1638"/>
                  </a:lnTo>
                  <a:lnTo>
                    <a:pt x="652" y="1727"/>
                  </a:lnTo>
                  <a:lnTo>
                    <a:pt x="611" y="1782"/>
                  </a:lnTo>
                  <a:lnTo>
                    <a:pt x="587" y="1811"/>
                  </a:lnTo>
                  <a:lnTo>
                    <a:pt x="561" y="1851"/>
                  </a:lnTo>
                  <a:lnTo>
                    <a:pt x="544" y="1864"/>
                  </a:lnTo>
                  <a:lnTo>
                    <a:pt x="525" y="1871"/>
                  </a:lnTo>
                  <a:lnTo>
                    <a:pt x="464" y="1865"/>
                  </a:lnTo>
                  <a:lnTo>
                    <a:pt x="457" y="1873"/>
                  </a:lnTo>
                  <a:lnTo>
                    <a:pt x="457" y="1878"/>
                  </a:lnTo>
                  <a:lnTo>
                    <a:pt x="475" y="1940"/>
                  </a:lnTo>
                  <a:lnTo>
                    <a:pt x="487" y="1957"/>
                  </a:lnTo>
                  <a:lnTo>
                    <a:pt x="467" y="1986"/>
                  </a:lnTo>
                  <a:lnTo>
                    <a:pt x="465" y="1995"/>
                  </a:lnTo>
                  <a:lnTo>
                    <a:pt x="493" y="2026"/>
                  </a:lnTo>
                  <a:lnTo>
                    <a:pt x="505" y="2053"/>
                  </a:lnTo>
                  <a:lnTo>
                    <a:pt x="494" y="2063"/>
                  </a:lnTo>
                  <a:lnTo>
                    <a:pt x="480" y="2070"/>
                  </a:lnTo>
                  <a:lnTo>
                    <a:pt x="449" y="2043"/>
                  </a:lnTo>
                  <a:lnTo>
                    <a:pt x="441" y="2041"/>
                  </a:lnTo>
                  <a:lnTo>
                    <a:pt x="391" y="2062"/>
                  </a:lnTo>
                  <a:lnTo>
                    <a:pt x="347" y="2071"/>
                  </a:lnTo>
                  <a:lnTo>
                    <a:pt x="341" y="2076"/>
                  </a:lnTo>
                  <a:lnTo>
                    <a:pt x="339" y="2086"/>
                  </a:lnTo>
                  <a:lnTo>
                    <a:pt x="346" y="2111"/>
                  </a:lnTo>
                  <a:lnTo>
                    <a:pt x="345" y="2117"/>
                  </a:lnTo>
                  <a:lnTo>
                    <a:pt x="356" y="2117"/>
                  </a:lnTo>
                  <a:lnTo>
                    <a:pt x="361" y="2104"/>
                  </a:lnTo>
                  <a:lnTo>
                    <a:pt x="376" y="2109"/>
                  </a:lnTo>
                  <a:lnTo>
                    <a:pt x="385" y="2108"/>
                  </a:lnTo>
                  <a:lnTo>
                    <a:pt x="410" y="2099"/>
                  </a:lnTo>
                  <a:lnTo>
                    <a:pt x="428" y="2098"/>
                  </a:lnTo>
                  <a:lnTo>
                    <a:pt x="448" y="2103"/>
                  </a:lnTo>
                  <a:lnTo>
                    <a:pt x="465" y="2115"/>
                  </a:lnTo>
                  <a:lnTo>
                    <a:pt x="467" y="2133"/>
                  </a:lnTo>
                  <a:lnTo>
                    <a:pt x="487" y="2155"/>
                  </a:lnTo>
                  <a:lnTo>
                    <a:pt x="488" y="2200"/>
                  </a:lnTo>
                  <a:lnTo>
                    <a:pt x="493" y="2213"/>
                  </a:lnTo>
                  <a:lnTo>
                    <a:pt x="504" y="2219"/>
                  </a:lnTo>
                  <a:lnTo>
                    <a:pt x="540" y="2221"/>
                  </a:lnTo>
                  <a:lnTo>
                    <a:pt x="565" y="2232"/>
                  </a:lnTo>
                  <a:lnTo>
                    <a:pt x="571" y="2247"/>
                  </a:lnTo>
                  <a:lnTo>
                    <a:pt x="519" y="2275"/>
                  </a:lnTo>
                  <a:lnTo>
                    <a:pt x="493" y="2254"/>
                  </a:lnTo>
                  <a:lnTo>
                    <a:pt x="486" y="2250"/>
                  </a:lnTo>
                  <a:lnTo>
                    <a:pt x="453" y="2244"/>
                  </a:lnTo>
                  <a:lnTo>
                    <a:pt x="449" y="2222"/>
                  </a:lnTo>
                  <a:lnTo>
                    <a:pt x="430" y="2206"/>
                  </a:lnTo>
                  <a:lnTo>
                    <a:pt x="418" y="2185"/>
                  </a:lnTo>
                  <a:lnTo>
                    <a:pt x="403" y="2182"/>
                  </a:lnTo>
                  <a:lnTo>
                    <a:pt x="381" y="2186"/>
                  </a:lnTo>
                  <a:lnTo>
                    <a:pt x="353" y="2170"/>
                  </a:lnTo>
                  <a:lnTo>
                    <a:pt x="327" y="2176"/>
                  </a:lnTo>
                  <a:lnTo>
                    <a:pt x="307" y="2174"/>
                  </a:lnTo>
                  <a:lnTo>
                    <a:pt x="309" y="2170"/>
                  </a:lnTo>
                </a:path>
              </a:pathLst>
            </a:custGeom>
            <a:solidFill>
              <a:srgbClr val="344094"/>
            </a:solidFill>
            <a:ln w="3175">
              <a:solidFill>
                <a:srgbClr val="34409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662"/>
            </a:p>
          </p:txBody>
        </p: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C236BC3D-B466-4F1C-B9CB-0C091F9924A3}"/>
                </a:ext>
              </a:extLst>
            </p:cNvPr>
            <p:cNvSpPr/>
            <p:nvPr/>
          </p:nvSpPr>
          <p:spPr>
            <a:xfrm>
              <a:off x="9761362" y="3371119"/>
              <a:ext cx="144016" cy="144016"/>
            </a:xfrm>
            <a:prstGeom prst="ellipse">
              <a:avLst/>
            </a:prstGeom>
            <a:solidFill>
              <a:srgbClr val="E57334"/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62">
                <a:solidFill>
                  <a:schemeClr val="tx1"/>
                </a:solidFill>
              </a:endParaRPr>
            </a:p>
          </p:txBody>
        </p:sp>
      </p:grpSp>
      <p:sp>
        <p:nvSpPr>
          <p:cNvPr id="67" name="Tekstvak 66">
            <a:extLst>
              <a:ext uri="{FF2B5EF4-FFF2-40B4-BE49-F238E27FC236}">
                <a16:creationId xmlns:a16="http://schemas.microsoft.com/office/drawing/2014/main" id="{40CBE097-E1C4-43A5-9381-E02E803F8719}"/>
              </a:ext>
            </a:extLst>
          </p:cNvPr>
          <p:cNvSpPr txBox="1"/>
          <p:nvPr/>
        </p:nvSpPr>
        <p:spPr>
          <a:xfrm>
            <a:off x="7690858" y="632006"/>
            <a:ext cx="1822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sz="1400"/>
            </a:lvl1pPr>
          </a:lstStyle>
          <a:p>
            <a:r>
              <a:rPr lang="nl-NL" sz="1800" b="1" dirty="0"/>
              <a:t>Kavel Zuid</a:t>
            </a:r>
            <a:endParaRPr lang="en-US" sz="1800" b="1" dirty="0"/>
          </a:p>
        </p:txBody>
      </p:sp>
      <p:grpSp>
        <p:nvGrpSpPr>
          <p:cNvPr id="70" name="Groep 69">
            <a:extLst>
              <a:ext uri="{FF2B5EF4-FFF2-40B4-BE49-F238E27FC236}">
                <a16:creationId xmlns:a16="http://schemas.microsoft.com/office/drawing/2014/main" id="{9D4D7FB6-B6E0-41B7-82E1-61F069E37CF9}"/>
              </a:ext>
            </a:extLst>
          </p:cNvPr>
          <p:cNvGrpSpPr/>
          <p:nvPr/>
        </p:nvGrpSpPr>
        <p:grpSpPr>
          <a:xfrm>
            <a:off x="1928004" y="2842863"/>
            <a:ext cx="1973524" cy="677432"/>
            <a:chOff x="9742059" y="4489270"/>
            <a:chExt cx="3236907" cy="1269007"/>
          </a:xfrm>
        </p:grpSpPr>
        <p:sp>
          <p:nvSpPr>
            <p:cNvPr id="71" name="Rechthoek: afgeronde hoeken 70">
              <a:extLst>
                <a:ext uri="{FF2B5EF4-FFF2-40B4-BE49-F238E27FC236}">
                  <a16:creationId xmlns:a16="http://schemas.microsoft.com/office/drawing/2014/main" id="{3B664D94-E8A6-4F20-AD8C-84FD0C97E6FE}"/>
                </a:ext>
              </a:extLst>
            </p:cNvPr>
            <p:cNvSpPr/>
            <p:nvPr/>
          </p:nvSpPr>
          <p:spPr>
            <a:xfrm>
              <a:off x="9742059" y="4489270"/>
              <a:ext cx="3236907" cy="1269007"/>
            </a:xfrm>
            <a:prstGeom prst="roundRect">
              <a:avLst/>
            </a:prstGeom>
            <a:solidFill>
              <a:srgbClr val="E57334"/>
            </a:solidFill>
            <a:ln>
              <a:solidFill>
                <a:srgbClr val="B14E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b="1"/>
                <a:t>Integrator Oost</a:t>
              </a:r>
              <a:endParaRPr lang="en-US" sz="1400" b="1"/>
            </a:p>
          </p:txBody>
        </p:sp>
        <p:sp>
          <p:nvSpPr>
            <p:cNvPr id="72" name="Freeform 267">
              <a:extLst>
                <a:ext uri="{FF2B5EF4-FFF2-40B4-BE49-F238E27FC236}">
                  <a16:creationId xmlns:a16="http://schemas.microsoft.com/office/drawing/2014/main" id="{6579CC44-0247-4FC5-BDB9-5520EBA01D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76866" y="5066631"/>
              <a:ext cx="384597" cy="541015"/>
            </a:xfrm>
            <a:custGeom>
              <a:avLst/>
              <a:gdLst>
                <a:gd name="T0" fmla="*/ 25 w 28"/>
                <a:gd name="T1" fmla="*/ 20 h 42"/>
                <a:gd name="T2" fmla="*/ 20 w 28"/>
                <a:gd name="T3" fmla="*/ 27 h 42"/>
                <a:gd name="T4" fmla="*/ 22 w 28"/>
                <a:gd name="T5" fmla="*/ 30 h 42"/>
                <a:gd name="T6" fmla="*/ 21 w 28"/>
                <a:gd name="T7" fmla="*/ 31 h 42"/>
                <a:gd name="T8" fmla="*/ 22 w 28"/>
                <a:gd name="T9" fmla="*/ 33 h 42"/>
                <a:gd name="T10" fmla="*/ 20 w 28"/>
                <a:gd name="T11" fmla="*/ 35 h 42"/>
                <a:gd name="T12" fmla="*/ 21 w 28"/>
                <a:gd name="T13" fmla="*/ 36 h 42"/>
                <a:gd name="T14" fmla="*/ 18 w 28"/>
                <a:gd name="T15" fmla="*/ 39 h 42"/>
                <a:gd name="T16" fmla="*/ 14 w 28"/>
                <a:gd name="T17" fmla="*/ 42 h 42"/>
                <a:gd name="T18" fmla="*/ 10 w 28"/>
                <a:gd name="T19" fmla="*/ 39 h 42"/>
                <a:gd name="T20" fmla="*/ 7 w 28"/>
                <a:gd name="T21" fmla="*/ 36 h 42"/>
                <a:gd name="T22" fmla="*/ 7 w 28"/>
                <a:gd name="T23" fmla="*/ 35 h 42"/>
                <a:gd name="T24" fmla="*/ 6 w 28"/>
                <a:gd name="T25" fmla="*/ 33 h 42"/>
                <a:gd name="T26" fmla="*/ 7 w 28"/>
                <a:gd name="T27" fmla="*/ 31 h 42"/>
                <a:gd name="T28" fmla="*/ 6 w 28"/>
                <a:gd name="T29" fmla="*/ 30 h 42"/>
                <a:gd name="T30" fmla="*/ 7 w 28"/>
                <a:gd name="T31" fmla="*/ 27 h 42"/>
                <a:gd name="T32" fmla="*/ 3 w 28"/>
                <a:gd name="T33" fmla="*/ 20 h 42"/>
                <a:gd name="T34" fmla="*/ 0 w 28"/>
                <a:gd name="T35" fmla="*/ 12 h 42"/>
                <a:gd name="T36" fmla="*/ 14 w 28"/>
                <a:gd name="T37" fmla="*/ 0 h 42"/>
                <a:gd name="T38" fmla="*/ 28 w 28"/>
                <a:gd name="T39" fmla="*/ 12 h 42"/>
                <a:gd name="T40" fmla="*/ 25 w 28"/>
                <a:gd name="T41" fmla="*/ 20 h 42"/>
                <a:gd name="T42" fmla="*/ 14 w 28"/>
                <a:gd name="T43" fmla="*/ 4 h 42"/>
                <a:gd name="T44" fmla="*/ 4 w 28"/>
                <a:gd name="T45" fmla="*/ 12 h 42"/>
                <a:gd name="T46" fmla="*/ 5 w 28"/>
                <a:gd name="T47" fmla="*/ 17 h 42"/>
                <a:gd name="T48" fmla="*/ 7 w 28"/>
                <a:gd name="T49" fmla="*/ 19 h 42"/>
                <a:gd name="T50" fmla="*/ 11 w 28"/>
                <a:gd name="T51" fmla="*/ 27 h 42"/>
                <a:gd name="T52" fmla="*/ 17 w 28"/>
                <a:gd name="T53" fmla="*/ 27 h 42"/>
                <a:gd name="T54" fmla="*/ 21 w 28"/>
                <a:gd name="T55" fmla="*/ 19 h 42"/>
                <a:gd name="T56" fmla="*/ 22 w 28"/>
                <a:gd name="T57" fmla="*/ 17 h 42"/>
                <a:gd name="T58" fmla="*/ 24 w 28"/>
                <a:gd name="T59" fmla="*/ 12 h 42"/>
                <a:gd name="T60" fmla="*/ 14 w 28"/>
                <a:gd name="T61" fmla="*/ 4 h 42"/>
                <a:gd name="T62" fmla="*/ 19 w 28"/>
                <a:gd name="T63" fmla="*/ 13 h 42"/>
                <a:gd name="T64" fmla="*/ 18 w 28"/>
                <a:gd name="T65" fmla="*/ 12 h 42"/>
                <a:gd name="T66" fmla="*/ 14 w 28"/>
                <a:gd name="T67" fmla="*/ 10 h 42"/>
                <a:gd name="T68" fmla="*/ 13 w 28"/>
                <a:gd name="T69" fmla="*/ 9 h 42"/>
                <a:gd name="T70" fmla="*/ 14 w 28"/>
                <a:gd name="T71" fmla="*/ 8 h 42"/>
                <a:gd name="T72" fmla="*/ 20 w 28"/>
                <a:gd name="T73" fmla="*/ 12 h 42"/>
                <a:gd name="T74" fmla="*/ 19 w 28"/>
                <a:gd name="T75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" h="42">
                  <a:moveTo>
                    <a:pt x="25" y="20"/>
                  </a:moveTo>
                  <a:cubicBezTo>
                    <a:pt x="23" y="22"/>
                    <a:pt x="21" y="25"/>
                    <a:pt x="20" y="27"/>
                  </a:cubicBezTo>
                  <a:cubicBezTo>
                    <a:pt x="21" y="28"/>
                    <a:pt x="22" y="29"/>
                    <a:pt x="22" y="30"/>
                  </a:cubicBezTo>
                  <a:cubicBezTo>
                    <a:pt x="22" y="30"/>
                    <a:pt x="21" y="31"/>
                    <a:pt x="21" y="31"/>
                  </a:cubicBezTo>
                  <a:cubicBezTo>
                    <a:pt x="21" y="32"/>
                    <a:pt x="22" y="32"/>
                    <a:pt x="22" y="33"/>
                  </a:cubicBezTo>
                  <a:cubicBezTo>
                    <a:pt x="22" y="34"/>
                    <a:pt x="21" y="35"/>
                    <a:pt x="20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8"/>
                    <a:pt x="19" y="39"/>
                    <a:pt x="18" y="39"/>
                  </a:cubicBezTo>
                  <a:cubicBezTo>
                    <a:pt x="17" y="41"/>
                    <a:pt x="16" y="42"/>
                    <a:pt x="14" y="42"/>
                  </a:cubicBezTo>
                  <a:cubicBezTo>
                    <a:pt x="12" y="42"/>
                    <a:pt x="11" y="41"/>
                    <a:pt x="10" y="39"/>
                  </a:cubicBezTo>
                  <a:cubicBezTo>
                    <a:pt x="8" y="39"/>
                    <a:pt x="7" y="38"/>
                    <a:pt x="7" y="36"/>
                  </a:cubicBezTo>
                  <a:cubicBezTo>
                    <a:pt x="7" y="36"/>
                    <a:pt x="7" y="36"/>
                    <a:pt x="7" y="35"/>
                  </a:cubicBezTo>
                  <a:cubicBezTo>
                    <a:pt x="7" y="35"/>
                    <a:pt x="6" y="34"/>
                    <a:pt x="6" y="33"/>
                  </a:cubicBezTo>
                  <a:cubicBezTo>
                    <a:pt x="6" y="32"/>
                    <a:pt x="6" y="32"/>
                    <a:pt x="7" y="31"/>
                  </a:cubicBezTo>
                  <a:cubicBezTo>
                    <a:pt x="6" y="31"/>
                    <a:pt x="6" y="30"/>
                    <a:pt x="6" y="30"/>
                  </a:cubicBezTo>
                  <a:cubicBezTo>
                    <a:pt x="6" y="29"/>
                    <a:pt x="7" y="28"/>
                    <a:pt x="7" y="27"/>
                  </a:cubicBezTo>
                  <a:cubicBezTo>
                    <a:pt x="7" y="25"/>
                    <a:pt x="5" y="22"/>
                    <a:pt x="3" y="20"/>
                  </a:cubicBezTo>
                  <a:cubicBezTo>
                    <a:pt x="1" y="18"/>
                    <a:pt x="0" y="15"/>
                    <a:pt x="0" y="12"/>
                  </a:cubicBezTo>
                  <a:cubicBezTo>
                    <a:pt x="0" y="5"/>
                    <a:pt x="7" y="0"/>
                    <a:pt x="14" y="0"/>
                  </a:cubicBezTo>
                  <a:cubicBezTo>
                    <a:pt x="21" y="0"/>
                    <a:pt x="28" y="5"/>
                    <a:pt x="28" y="12"/>
                  </a:cubicBezTo>
                  <a:cubicBezTo>
                    <a:pt x="28" y="15"/>
                    <a:pt x="27" y="18"/>
                    <a:pt x="25" y="20"/>
                  </a:cubicBezTo>
                  <a:close/>
                  <a:moveTo>
                    <a:pt x="14" y="4"/>
                  </a:moveTo>
                  <a:cubicBezTo>
                    <a:pt x="9" y="4"/>
                    <a:pt x="4" y="7"/>
                    <a:pt x="4" y="12"/>
                  </a:cubicBezTo>
                  <a:cubicBezTo>
                    <a:pt x="4" y="14"/>
                    <a:pt x="4" y="16"/>
                    <a:pt x="5" y="17"/>
                  </a:cubicBezTo>
                  <a:cubicBezTo>
                    <a:pt x="6" y="18"/>
                    <a:pt x="7" y="18"/>
                    <a:pt x="7" y="19"/>
                  </a:cubicBezTo>
                  <a:cubicBezTo>
                    <a:pt x="9" y="21"/>
                    <a:pt x="11" y="24"/>
                    <a:pt x="11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4"/>
                    <a:pt x="19" y="21"/>
                    <a:pt x="21" y="19"/>
                  </a:cubicBezTo>
                  <a:cubicBezTo>
                    <a:pt x="21" y="18"/>
                    <a:pt x="22" y="18"/>
                    <a:pt x="22" y="17"/>
                  </a:cubicBezTo>
                  <a:cubicBezTo>
                    <a:pt x="24" y="16"/>
                    <a:pt x="24" y="14"/>
                    <a:pt x="24" y="12"/>
                  </a:cubicBezTo>
                  <a:cubicBezTo>
                    <a:pt x="24" y="7"/>
                    <a:pt x="19" y="4"/>
                    <a:pt x="14" y="4"/>
                  </a:cubicBezTo>
                  <a:close/>
                  <a:moveTo>
                    <a:pt x="19" y="13"/>
                  </a:moveTo>
                  <a:cubicBezTo>
                    <a:pt x="19" y="13"/>
                    <a:pt x="18" y="13"/>
                    <a:pt x="18" y="12"/>
                  </a:cubicBezTo>
                  <a:cubicBezTo>
                    <a:pt x="18" y="11"/>
                    <a:pt x="15" y="10"/>
                    <a:pt x="14" y="10"/>
                  </a:cubicBezTo>
                  <a:cubicBezTo>
                    <a:pt x="13" y="10"/>
                    <a:pt x="13" y="10"/>
                    <a:pt x="13" y="9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6" y="8"/>
                    <a:pt x="20" y="10"/>
                    <a:pt x="20" y="12"/>
                  </a:cubicBezTo>
                  <a:cubicBezTo>
                    <a:pt x="20" y="13"/>
                    <a:pt x="20" y="13"/>
                    <a:pt x="19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>
                <a:solidFill>
                  <a:schemeClr val="lt1"/>
                </a:solidFill>
              </a:endParaRPr>
            </a:p>
          </p:txBody>
        </p:sp>
      </p:grpSp>
      <p:grpSp>
        <p:nvGrpSpPr>
          <p:cNvPr id="73" name="Groep 72">
            <a:extLst>
              <a:ext uri="{FF2B5EF4-FFF2-40B4-BE49-F238E27FC236}">
                <a16:creationId xmlns:a16="http://schemas.microsoft.com/office/drawing/2014/main" id="{87395BD9-EF78-4596-90A9-EB3BCBAC168C}"/>
              </a:ext>
            </a:extLst>
          </p:cNvPr>
          <p:cNvGrpSpPr/>
          <p:nvPr/>
        </p:nvGrpSpPr>
        <p:grpSpPr>
          <a:xfrm>
            <a:off x="8022163" y="2843400"/>
            <a:ext cx="1973524" cy="677432"/>
            <a:chOff x="9742059" y="4489270"/>
            <a:chExt cx="3236907" cy="1269007"/>
          </a:xfrm>
        </p:grpSpPr>
        <p:sp>
          <p:nvSpPr>
            <p:cNvPr id="74" name="Rechthoek: afgeronde hoeken 73">
              <a:extLst>
                <a:ext uri="{FF2B5EF4-FFF2-40B4-BE49-F238E27FC236}">
                  <a16:creationId xmlns:a16="http://schemas.microsoft.com/office/drawing/2014/main" id="{27A891E0-6E11-44FD-B0FE-8286C7A73A98}"/>
                </a:ext>
              </a:extLst>
            </p:cNvPr>
            <p:cNvSpPr/>
            <p:nvPr/>
          </p:nvSpPr>
          <p:spPr>
            <a:xfrm>
              <a:off x="9742059" y="4489270"/>
              <a:ext cx="3236907" cy="1269007"/>
            </a:xfrm>
            <a:prstGeom prst="roundRect">
              <a:avLst/>
            </a:prstGeom>
            <a:solidFill>
              <a:srgbClr val="E57334"/>
            </a:solidFill>
            <a:ln>
              <a:solidFill>
                <a:srgbClr val="B14E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b="1"/>
                <a:t>Integrator Zuid</a:t>
              </a:r>
              <a:endParaRPr lang="en-US" sz="1400" b="1"/>
            </a:p>
          </p:txBody>
        </p:sp>
        <p:sp>
          <p:nvSpPr>
            <p:cNvPr id="75" name="Freeform 267">
              <a:extLst>
                <a:ext uri="{FF2B5EF4-FFF2-40B4-BE49-F238E27FC236}">
                  <a16:creationId xmlns:a16="http://schemas.microsoft.com/office/drawing/2014/main" id="{AD6D3561-52B3-4FF6-A3F1-13BAA7EEAF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76866" y="5066631"/>
              <a:ext cx="384597" cy="541015"/>
            </a:xfrm>
            <a:custGeom>
              <a:avLst/>
              <a:gdLst>
                <a:gd name="T0" fmla="*/ 25 w 28"/>
                <a:gd name="T1" fmla="*/ 20 h 42"/>
                <a:gd name="T2" fmla="*/ 20 w 28"/>
                <a:gd name="T3" fmla="*/ 27 h 42"/>
                <a:gd name="T4" fmla="*/ 22 w 28"/>
                <a:gd name="T5" fmla="*/ 30 h 42"/>
                <a:gd name="T6" fmla="*/ 21 w 28"/>
                <a:gd name="T7" fmla="*/ 31 h 42"/>
                <a:gd name="T8" fmla="*/ 22 w 28"/>
                <a:gd name="T9" fmla="*/ 33 h 42"/>
                <a:gd name="T10" fmla="*/ 20 w 28"/>
                <a:gd name="T11" fmla="*/ 35 h 42"/>
                <a:gd name="T12" fmla="*/ 21 w 28"/>
                <a:gd name="T13" fmla="*/ 36 h 42"/>
                <a:gd name="T14" fmla="*/ 18 w 28"/>
                <a:gd name="T15" fmla="*/ 39 h 42"/>
                <a:gd name="T16" fmla="*/ 14 w 28"/>
                <a:gd name="T17" fmla="*/ 42 h 42"/>
                <a:gd name="T18" fmla="*/ 10 w 28"/>
                <a:gd name="T19" fmla="*/ 39 h 42"/>
                <a:gd name="T20" fmla="*/ 7 w 28"/>
                <a:gd name="T21" fmla="*/ 36 h 42"/>
                <a:gd name="T22" fmla="*/ 7 w 28"/>
                <a:gd name="T23" fmla="*/ 35 h 42"/>
                <a:gd name="T24" fmla="*/ 6 w 28"/>
                <a:gd name="T25" fmla="*/ 33 h 42"/>
                <a:gd name="T26" fmla="*/ 7 w 28"/>
                <a:gd name="T27" fmla="*/ 31 h 42"/>
                <a:gd name="T28" fmla="*/ 6 w 28"/>
                <a:gd name="T29" fmla="*/ 30 h 42"/>
                <a:gd name="T30" fmla="*/ 7 w 28"/>
                <a:gd name="T31" fmla="*/ 27 h 42"/>
                <a:gd name="T32" fmla="*/ 3 w 28"/>
                <a:gd name="T33" fmla="*/ 20 h 42"/>
                <a:gd name="T34" fmla="*/ 0 w 28"/>
                <a:gd name="T35" fmla="*/ 12 h 42"/>
                <a:gd name="T36" fmla="*/ 14 w 28"/>
                <a:gd name="T37" fmla="*/ 0 h 42"/>
                <a:gd name="T38" fmla="*/ 28 w 28"/>
                <a:gd name="T39" fmla="*/ 12 h 42"/>
                <a:gd name="T40" fmla="*/ 25 w 28"/>
                <a:gd name="T41" fmla="*/ 20 h 42"/>
                <a:gd name="T42" fmla="*/ 14 w 28"/>
                <a:gd name="T43" fmla="*/ 4 h 42"/>
                <a:gd name="T44" fmla="*/ 4 w 28"/>
                <a:gd name="T45" fmla="*/ 12 h 42"/>
                <a:gd name="T46" fmla="*/ 5 w 28"/>
                <a:gd name="T47" fmla="*/ 17 h 42"/>
                <a:gd name="T48" fmla="*/ 7 w 28"/>
                <a:gd name="T49" fmla="*/ 19 h 42"/>
                <a:gd name="T50" fmla="*/ 11 w 28"/>
                <a:gd name="T51" fmla="*/ 27 h 42"/>
                <a:gd name="T52" fmla="*/ 17 w 28"/>
                <a:gd name="T53" fmla="*/ 27 h 42"/>
                <a:gd name="T54" fmla="*/ 21 w 28"/>
                <a:gd name="T55" fmla="*/ 19 h 42"/>
                <a:gd name="T56" fmla="*/ 22 w 28"/>
                <a:gd name="T57" fmla="*/ 17 h 42"/>
                <a:gd name="T58" fmla="*/ 24 w 28"/>
                <a:gd name="T59" fmla="*/ 12 h 42"/>
                <a:gd name="T60" fmla="*/ 14 w 28"/>
                <a:gd name="T61" fmla="*/ 4 h 42"/>
                <a:gd name="T62" fmla="*/ 19 w 28"/>
                <a:gd name="T63" fmla="*/ 13 h 42"/>
                <a:gd name="T64" fmla="*/ 18 w 28"/>
                <a:gd name="T65" fmla="*/ 12 h 42"/>
                <a:gd name="T66" fmla="*/ 14 w 28"/>
                <a:gd name="T67" fmla="*/ 10 h 42"/>
                <a:gd name="T68" fmla="*/ 13 w 28"/>
                <a:gd name="T69" fmla="*/ 9 h 42"/>
                <a:gd name="T70" fmla="*/ 14 w 28"/>
                <a:gd name="T71" fmla="*/ 8 h 42"/>
                <a:gd name="T72" fmla="*/ 20 w 28"/>
                <a:gd name="T73" fmla="*/ 12 h 42"/>
                <a:gd name="T74" fmla="*/ 19 w 28"/>
                <a:gd name="T75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" h="42">
                  <a:moveTo>
                    <a:pt x="25" y="20"/>
                  </a:moveTo>
                  <a:cubicBezTo>
                    <a:pt x="23" y="22"/>
                    <a:pt x="21" y="25"/>
                    <a:pt x="20" y="27"/>
                  </a:cubicBezTo>
                  <a:cubicBezTo>
                    <a:pt x="21" y="28"/>
                    <a:pt x="22" y="29"/>
                    <a:pt x="22" y="30"/>
                  </a:cubicBezTo>
                  <a:cubicBezTo>
                    <a:pt x="22" y="30"/>
                    <a:pt x="21" y="31"/>
                    <a:pt x="21" y="31"/>
                  </a:cubicBezTo>
                  <a:cubicBezTo>
                    <a:pt x="21" y="32"/>
                    <a:pt x="22" y="32"/>
                    <a:pt x="22" y="33"/>
                  </a:cubicBezTo>
                  <a:cubicBezTo>
                    <a:pt x="22" y="34"/>
                    <a:pt x="21" y="35"/>
                    <a:pt x="20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8"/>
                    <a:pt x="19" y="39"/>
                    <a:pt x="18" y="39"/>
                  </a:cubicBezTo>
                  <a:cubicBezTo>
                    <a:pt x="17" y="41"/>
                    <a:pt x="16" y="42"/>
                    <a:pt x="14" y="42"/>
                  </a:cubicBezTo>
                  <a:cubicBezTo>
                    <a:pt x="12" y="42"/>
                    <a:pt x="11" y="41"/>
                    <a:pt x="10" y="39"/>
                  </a:cubicBezTo>
                  <a:cubicBezTo>
                    <a:pt x="8" y="39"/>
                    <a:pt x="7" y="38"/>
                    <a:pt x="7" y="36"/>
                  </a:cubicBezTo>
                  <a:cubicBezTo>
                    <a:pt x="7" y="36"/>
                    <a:pt x="7" y="36"/>
                    <a:pt x="7" y="35"/>
                  </a:cubicBezTo>
                  <a:cubicBezTo>
                    <a:pt x="7" y="35"/>
                    <a:pt x="6" y="34"/>
                    <a:pt x="6" y="33"/>
                  </a:cubicBezTo>
                  <a:cubicBezTo>
                    <a:pt x="6" y="32"/>
                    <a:pt x="6" y="32"/>
                    <a:pt x="7" y="31"/>
                  </a:cubicBezTo>
                  <a:cubicBezTo>
                    <a:pt x="6" y="31"/>
                    <a:pt x="6" y="30"/>
                    <a:pt x="6" y="30"/>
                  </a:cubicBezTo>
                  <a:cubicBezTo>
                    <a:pt x="6" y="29"/>
                    <a:pt x="7" y="28"/>
                    <a:pt x="7" y="27"/>
                  </a:cubicBezTo>
                  <a:cubicBezTo>
                    <a:pt x="7" y="25"/>
                    <a:pt x="5" y="22"/>
                    <a:pt x="3" y="20"/>
                  </a:cubicBezTo>
                  <a:cubicBezTo>
                    <a:pt x="1" y="18"/>
                    <a:pt x="0" y="15"/>
                    <a:pt x="0" y="12"/>
                  </a:cubicBezTo>
                  <a:cubicBezTo>
                    <a:pt x="0" y="5"/>
                    <a:pt x="7" y="0"/>
                    <a:pt x="14" y="0"/>
                  </a:cubicBezTo>
                  <a:cubicBezTo>
                    <a:pt x="21" y="0"/>
                    <a:pt x="28" y="5"/>
                    <a:pt x="28" y="12"/>
                  </a:cubicBezTo>
                  <a:cubicBezTo>
                    <a:pt x="28" y="15"/>
                    <a:pt x="27" y="18"/>
                    <a:pt x="25" y="20"/>
                  </a:cubicBezTo>
                  <a:close/>
                  <a:moveTo>
                    <a:pt x="14" y="4"/>
                  </a:moveTo>
                  <a:cubicBezTo>
                    <a:pt x="9" y="4"/>
                    <a:pt x="4" y="7"/>
                    <a:pt x="4" y="12"/>
                  </a:cubicBezTo>
                  <a:cubicBezTo>
                    <a:pt x="4" y="14"/>
                    <a:pt x="4" y="16"/>
                    <a:pt x="5" y="17"/>
                  </a:cubicBezTo>
                  <a:cubicBezTo>
                    <a:pt x="6" y="18"/>
                    <a:pt x="7" y="18"/>
                    <a:pt x="7" y="19"/>
                  </a:cubicBezTo>
                  <a:cubicBezTo>
                    <a:pt x="9" y="21"/>
                    <a:pt x="11" y="24"/>
                    <a:pt x="11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4"/>
                    <a:pt x="19" y="21"/>
                    <a:pt x="21" y="19"/>
                  </a:cubicBezTo>
                  <a:cubicBezTo>
                    <a:pt x="21" y="18"/>
                    <a:pt x="22" y="18"/>
                    <a:pt x="22" y="17"/>
                  </a:cubicBezTo>
                  <a:cubicBezTo>
                    <a:pt x="24" y="16"/>
                    <a:pt x="24" y="14"/>
                    <a:pt x="24" y="12"/>
                  </a:cubicBezTo>
                  <a:cubicBezTo>
                    <a:pt x="24" y="7"/>
                    <a:pt x="19" y="4"/>
                    <a:pt x="14" y="4"/>
                  </a:cubicBezTo>
                  <a:close/>
                  <a:moveTo>
                    <a:pt x="19" y="13"/>
                  </a:moveTo>
                  <a:cubicBezTo>
                    <a:pt x="19" y="13"/>
                    <a:pt x="18" y="13"/>
                    <a:pt x="18" y="12"/>
                  </a:cubicBezTo>
                  <a:cubicBezTo>
                    <a:pt x="18" y="11"/>
                    <a:pt x="15" y="10"/>
                    <a:pt x="14" y="10"/>
                  </a:cubicBezTo>
                  <a:cubicBezTo>
                    <a:pt x="13" y="10"/>
                    <a:pt x="13" y="10"/>
                    <a:pt x="13" y="9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6" y="8"/>
                    <a:pt x="20" y="10"/>
                    <a:pt x="20" y="12"/>
                  </a:cubicBezTo>
                  <a:cubicBezTo>
                    <a:pt x="20" y="13"/>
                    <a:pt x="20" y="13"/>
                    <a:pt x="19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/>
            </a:p>
          </p:txBody>
        </p:sp>
      </p:grpSp>
      <p:sp>
        <p:nvSpPr>
          <p:cNvPr id="76" name="Ovaal 75">
            <a:extLst>
              <a:ext uri="{FF2B5EF4-FFF2-40B4-BE49-F238E27FC236}">
                <a16:creationId xmlns:a16="http://schemas.microsoft.com/office/drawing/2014/main" id="{F9C5D9C3-8094-4594-9247-D86B10B12F91}"/>
              </a:ext>
            </a:extLst>
          </p:cNvPr>
          <p:cNvSpPr/>
          <p:nvPr/>
        </p:nvSpPr>
        <p:spPr>
          <a:xfrm>
            <a:off x="6998031" y="2714506"/>
            <a:ext cx="1152000" cy="612000"/>
          </a:xfrm>
          <a:prstGeom prst="ellipse">
            <a:avLst/>
          </a:prstGeom>
          <a:solidFill>
            <a:srgbClr val="F5C9B1"/>
          </a:solidFill>
          <a:ln>
            <a:solidFill>
              <a:srgbClr val="E57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>
                <a:solidFill>
                  <a:schemeClr val="tx1"/>
                </a:solidFill>
              </a:rPr>
              <a:t>Lokaal</a:t>
            </a:r>
            <a:br>
              <a:rPr lang="nl-NL" sz="1100">
                <a:solidFill>
                  <a:schemeClr val="tx1"/>
                </a:solidFill>
              </a:rPr>
            </a:br>
            <a:r>
              <a:rPr lang="nl-NL" sz="1100">
                <a:solidFill>
                  <a:schemeClr val="tx1"/>
                </a:solidFill>
              </a:rPr>
              <a:t>Operator team Zuid</a:t>
            </a:r>
            <a:endParaRPr lang="en-US" sz="1100">
              <a:solidFill>
                <a:schemeClr val="tx1"/>
              </a:solidFill>
            </a:endParaRPr>
          </a:p>
        </p:txBody>
      </p:sp>
      <p:grpSp>
        <p:nvGrpSpPr>
          <p:cNvPr id="77" name="Groep 76">
            <a:extLst>
              <a:ext uri="{FF2B5EF4-FFF2-40B4-BE49-F238E27FC236}">
                <a16:creationId xmlns:a16="http://schemas.microsoft.com/office/drawing/2014/main" id="{B2ADE05A-9C22-4666-9C43-F23659746A09}"/>
              </a:ext>
            </a:extLst>
          </p:cNvPr>
          <p:cNvGrpSpPr/>
          <p:nvPr/>
        </p:nvGrpSpPr>
        <p:grpSpPr>
          <a:xfrm>
            <a:off x="10552806" y="4678206"/>
            <a:ext cx="1557718" cy="790541"/>
            <a:chOff x="8003553" y="8142484"/>
            <a:chExt cx="2761472" cy="688470"/>
          </a:xfrm>
        </p:grpSpPr>
        <p:sp>
          <p:nvSpPr>
            <p:cNvPr id="78" name="Rechthoek: afgeronde hoeken 77">
              <a:extLst>
                <a:ext uri="{FF2B5EF4-FFF2-40B4-BE49-F238E27FC236}">
                  <a16:creationId xmlns:a16="http://schemas.microsoft.com/office/drawing/2014/main" id="{358606AC-2D42-475A-9269-24784FD25EAE}"/>
                </a:ext>
              </a:extLst>
            </p:cNvPr>
            <p:cNvSpPr/>
            <p:nvPr/>
          </p:nvSpPr>
          <p:spPr>
            <a:xfrm>
              <a:off x="8245025" y="8142484"/>
              <a:ext cx="2520000" cy="433857"/>
            </a:xfrm>
            <a:prstGeom prst="roundRect">
              <a:avLst/>
            </a:prstGeom>
            <a:solidFill>
              <a:srgbClr val="34409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79" name="Rechthoek: afgeronde hoeken 78">
              <a:extLst>
                <a:ext uri="{FF2B5EF4-FFF2-40B4-BE49-F238E27FC236}">
                  <a16:creationId xmlns:a16="http://schemas.microsoft.com/office/drawing/2014/main" id="{EB382592-93DD-4E58-B38A-40E46B57F896}"/>
                </a:ext>
              </a:extLst>
            </p:cNvPr>
            <p:cNvSpPr/>
            <p:nvPr/>
          </p:nvSpPr>
          <p:spPr>
            <a:xfrm>
              <a:off x="8128000" y="8280092"/>
              <a:ext cx="2520000" cy="433857"/>
            </a:xfrm>
            <a:prstGeom prst="roundRect">
              <a:avLst/>
            </a:prstGeom>
            <a:solidFill>
              <a:srgbClr val="34409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80" name="Rechthoek: afgeronde hoeken 79">
              <a:extLst>
                <a:ext uri="{FF2B5EF4-FFF2-40B4-BE49-F238E27FC236}">
                  <a16:creationId xmlns:a16="http://schemas.microsoft.com/office/drawing/2014/main" id="{21ABC704-31A7-41DD-833B-100074A1A6DE}"/>
                </a:ext>
              </a:extLst>
            </p:cNvPr>
            <p:cNvSpPr/>
            <p:nvPr/>
          </p:nvSpPr>
          <p:spPr>
            <a:xfrm>
              <a:off x="8003553" y="8397097"/>
              <a:ext cx="2520000" cy="433857"/>
            </a:xfrm>
            <a:prstGeom prst="roundRect">
              <a:avLst/>
            </a:prstGeom>
            <a:solidFill>
              <a:srgbClr val="34409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>
                  <a:solidFill>
                    <a:schemeClr val="bg1"/>
                  </a:solidFill>
                </a:rPr>
                <a:t>Lokale financiers</a:t>
              </a:r>
              <a:endParaRPr 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81" name="Rechthoek: afgeronde hoeken 80">
            <a:extLst>
              <a:ext uri="{FF2B5EF4-FFF2-40B4-BE49-F238E27FC236}">
                <a16:creationId xmlns:a16="http://schemas.microsoft.com/office/drawing/2014/main" id="{B5A646F4-E888-41FB-A198-11DB10E7DD20}"/>
              </a:ext>
            </a:extLst>
          </p:cNvPr>
          <p:cNvSpPr/>
          <p:nvPr/>
        </p:nvSpPr>
        <p:spPr>
          <a:xfrm>
            <a:off x="81475" y="5031792"/>
            <a:ext cx="1421506" cy="354962"/>
          </a:xfrm>
          <a:prstGeom prst="roundRect">
            <a:avLst/>
          </a:prstGeom>
          <a:solidFill>
            <a:srgbClr val="344094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chemeClr val="bg1"/>
                </a:solidFill>
              </a:rPr>
              <a:t>Lokale financier</a:t>
            </a:r>
            <a:endParaRPr lang="en-US" sz="1400"/>
          </a:p>
        </p:txBody>
      </p:sp>
      <p:sp>
        <p:nvSpPr>
          <p:cNvPr id="82" name="Rechthoek: afgeronde hoeken 81">
            <a:extLst>
              <a:ext uri="{FF2B5EF4-FFF2-40B4-BE49-F238E27FC236}">
                <a16:creationId xmlns:a16="http://schemas.microsoft.com/office/drawing/2014/main" id="{1E6D2929-4C2E-4A06-A4DA-E76B0B6E9F1A}"/>
              </a:ext>
            </a:extLst>
          </p:cNvPr>
          <p:cNvSpPr/>
          <p:nvPr/>
        </p:nvSpPr>
        <p:spPr>
          <a:xfrm>
            <a:off x="1917627" y="6012510"/>
            <a:ext cx="1973524" cy="472510"/>
          </a:xfrm>
          <a:prstGeom prst="roundRect">
            <a:avLst/>
          </a:prstGeom>
          <a:solidFill>
            <a:srgbClr val="344094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chemeClr val="bg1"/>
                </a:solidFill>
              </a:rPr>
              <a:t>Institutionele </a:t>
            </a:r>
            <a:br>
              <a:rPr lang="nl-NL" sz="1400">
                <a:solidFill>
                  <a:schemeClr val="bg1"/>
                </a:solidFill>
              </a:rPr>
            </a:br>
            <a:r>
              <a:rPr lang="nl-NL" sz="1400">
                <a:solidFill>
                  <a:schemeClr val="bg1"/>
                </a:solidFill>
              </a:rPr>
              <a:t>belegger 1</a:t>
            </a:r>
            <a:endParaRPr lang="en-US" sz="1400"/>
          </a:p>
        </p:txBody>
      </p:sp>
      <p:sp>
        <p:nvSpPr>
          <p:cNvPr id="83" name="Rechthoek: afgeronde hoeken 82">
            <a:extLst>
              <a:ext uri="{FF2B5EF4-FFF2-40B4-BE49-F238E27FC236}">
                <a16:creationId xmlns:a16="http://schemas.microsoft.com/office/drawing/2014/main" id="{316A7C7A-C173-4EAA-A46F-D2050D546722}"/>
              </a:ext>
            </a:extLst>
          </p:cNvPr>
          <p:cNvSpPr/>
          <p:nvPr/>
        </p:nvSpPr>
        <p:spPr>
          <a:xfrm>
            <a:off x="8012785" y="5981948"/>
            <a:ext cx="1973524" cy="472510"/>
          </a:xfrm>
          <a:prstGeom prst="roundRect">
            <a:avLst/>
          </a:prstGeom>
          <a:solidFill>
            <a:srgbClr val="344094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chemeClr val="bg1"/>
                </a:solidFill>
              </a:rPr>
              <a:t>Institutionele </a:t>
            </a:r>
            <a:br>
              <a:rPr lang="nl-NL" sz="1400">
                <a:solidFill>
                  <a:schemeClr val="bg1"/>
                </a:solidFill>
              </a:rPr>
            </a:br>
            <a:r>
              <a:rPr lang="nl-NL" sz="1400">
                <a:solidFill>
                  <a:schemeClr val="bg1"/>
                </a:solidFill>
              </a:rPr>
              <a:t>belegger 1</a:t>
            </a:r>
            <a:endParaRPr lang="en-US" sz="1400"/>
          </a:p>
        </p:txBody>
      </p:sp>
      <p:sp>
        <p:nvSpPr>
          <p:cNvPr id="84" name="Rechthoek: afgeronde hoeken 83">
            <a:extLst>
              <a:ext uri="{FF2B5EF4-FFF2-40B4-BE49-F238E27FC236}">
                <a16:creationId xmlns:a16="http://schemas.microsoft.com/office/drawing/2014/main" id="{145AA4BD-2DFA-4EE3-B2AA-79E301411285}"/>
              </a:ext>
            </a:extLst>
          </p:cNvPr>
          <p:cNvSpPr/>
          <p:nvPr/>
        </p:nvSpPr>
        <p:spPr>
          <a:xfrm>
            <a:off x="9622634" y="5750257"/>
            <a:ext cx="1973524" cy="472510"/>
          </a:xfrm>
          <a:prstGeom prst="roundRect">
            <a:avLst/>
          </a:prstGeom>
          <a:solidFill>
            <a:srgbClr val="344094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chemeClr val="bg1"/>
                </a:solidFill>
              </a:rPr>
              <a:t>Institutionele </a:t>
            </a:r>
            <a:br>
              <a:rPr lang="nl-NL" sz="1400">
                <a:solidFill>
                  <a:schemeClr val="bg1"/>
                </a:solidFill>
              </a:rPr>
            </a:br>
            <a:r>
              <a:rPr lang="nl-NL" sz="1400">
                <a:solidFill>
                  <a:schemeClr val="bg1"/>
                </a:solidFill>
              </a:rPr>
              <a:t>belegger 2</a:t>
            </a:r>
            <a:endParaRPr lang="en-US" sz="1400"/>
          </a:p>
        </p:txBody>
      </p:sp>
      <p:sp>
        <p:nvSpPr>
          <p:cNvPr id="85" name="Rechthoek: afgeronde hoeken 84">
            <a:extLst>
              <a:ext uri="{FF2B5EF4-FFF2-40B4-BE49-F238E27FC236}">
                <a16:creationId xmlns:a16="http://schemas.microsoft.com/office/drawing/2014/main" id="{A7C5144B-63D6-456E-8EE7-686CBBC5B1D3}"/>
              </a:ext>
            </a:extLst>
          </p:cNvPr>
          <p:cNvSpPr/>
          <p:nvPr/>
        </p:nvSpPr>
        <p:spPr>
          <a:xfrm>
            <a:off x="301954" y="5704782"/>
            <a:ext cx="1973524" cy="472510"/>
          </a:xfrm>
          <a:prstGeom prst="roundRect">
            <a:avLst/>
          </a:prstGeom>
          <a:solidFill>
            <a:srgbClr val="344094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chemeClr val="bg1"/>
                </a:solidFill>
              </a:rPr>
              <a:t>Institutionele </a:t>
            </a:r>
            <a:br>
              <a:rPr lang="nl-NL" sz="1400">
                <a:solidFill>
                  <a:schemeClr val="bg1"/>
                </a:solidFill>
              </a:rPr>
            </a:br>
            <a:r>
              <a:rPr lang="nl-NL" sz="1400">
                <a:solidFill>
                  <a:schemeClr val="bg1"/>
                </a:solidFill>
              </a:rPr>
              <a:t>belegger 3</a:t>
            </a:r>
            <a:endParaRPr lang="en-US" sz="1400"/>
          </a:p>
        </p:txBody>
      </p:sp>
      <p:sp>
        <p:nvSpPr>
          <p:cNvPr id="86" name="Ovaal 85">
            <a:extLst>
              <a:ext uri="{FF2B5EF4-FFF2-40B4-BE49-F238E27FC236}">
                <a16:creationId xmlns:a16="http://schemas.microsoft.com/office/drawing/2014/main" id="{ADD57C60-F226-48D9-94DE-6701089D6997}"/>
              </a:ext>
            </a:extLst>
          </p:cNvPr>
          <p:cNvSpPr/>
          <p:nvPr/>
        </p:nvSpPr>
        <p:spPr>
          <a:xfrm>
            <a:off x="3817899" y="2699586"/>
            <a:ext cx="1152000" cy="612000"/>
          </a:xfrm>
          <a:prstGeom prst="ellipse">
            <a:avLst/>
          </a:prstGeom>
          <a:solidFill>
            <a:srgbClr val="F5C9B1"/>
          </a:solidFill>
          <a:ln>
            <a:solidFill>
              <a:srgbClr val="E57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>
                <a:solidFill>
                  <a:schemeClr val="tx1"/>
                </a:solidFill>
              </a:rPr>
              <a:t>Lokaal</a:t>
            </a:r>
            <a:br>
              <a:rPr lang="nl-NL" sz="1100">
                <a:solidFill>
                  <a:schemeClr val="tx1"/>
                </a:solidFill>
              </a:rPr>
            </a:br>
            <a:r>
              <a:rPr lang="nl-NL" sz="1100">
                <a:solidFill>
                  <a:schemeClr val="tx1"/>
                </a:solidFill>
              </a:rPr>
              <a:t>Operator team Oost</a:t>
            </a:r>
            <a:endParaRPr lang="en-US" sz="1100">
              <a:solidFill>
                <a:schemeClr val="tx1"/>
              </a:solidFill>
            </a:endParaRPr>
          </a:p>
        </p:txBody>
      </p:sp>
      <p:cxnSp>
        <p:nvCxnSpPr>
          <p:cNvPr id="87" name="Verbindingslijn: gebogen 86">
            <a:extLst>
              <a:ext uri="{FF2B5EF4-FFF2-40B4-BE49-F238E27FC236}">
                <a16:creationId xmlns:a16="http://schemas.microsoft.com/office/drawing/2014/main" id="{596332A4-4B59-488C-8DDD-7A0853F825A0}"/>
              </a:ext>
            </a:extLst>
          </p:cNvPr>
          <p:cNvCxnSpPr>
            <a:stCxn id="74" idx="2"/>
            <a:endCxn id="14" idx="3"/>
          </p:cNvCxnSpPr>
          <p:nvPr/>
        </p:nvCxnSpPr>
        <p:spPr>
          <a:xfrm rot="5400000">
            <a:off x="7575909" y="2945498"/>
            <a:ext cx="857683" cy="2008351"/>
          </a:xfrm>
          <a:prstGeom prst="bentConnector2">
            <a:avLst/>
          </a:prstGeom>
          <a:ln w="25400">
            <a:solidFill>
              <a:schemeClr val="tx2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Verbindingslijn: gebogen 87">
            <a:extLst>
              <a:ext uri="{FF2B5EF4-FFF2-40B4-BE49-F238E27FC236}">
                <a16:creationId xmlns:a16="http://schemas.microsoft.com/office/drawing/2014/main" id="{31E00000-C2FE-4217-8B85-53C5FB3BAD6D}"/>
              </a:ext>
            </a:extLst>
          </p:cNvPr>
          <p:cNvCxnSpPr>
            <a:stCxn id="14" idx="1"/>
            <a:endCxn id="71" idx="2"/>
          </p:cNvCxnSpPr>
          <p:nvPr/>
        </p:nvCxnSpPr>
        <p:spPr>
          <a:xfrm rot="10800000">
            <a:off x="2914766" y="3520295"/>
            <a:ext cx="2112284" cy="858220"/>
          </a:xfrm>
          <a:prstGeom prst="bentConnector2">
            <a:avLst/>
          </a:prstGeom>
          <a:ln w="25400">
            <a:solidFill>
              <a:schemeClr val="tx2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Verbindingslijn: gebogen 88">
            <a:extLst>
              <a:ext uri="{FF2B5EF4-FFF2-40B4-BE49-F238E27FC236}">
                <a16:creationId xmlns:a16="http://schemas.microsoft.com/office/drawing/2014/main" id="{A8EA33EC-4CB3-4C4E-98D2-AE23F2C9F1B9}"/>
              </a:ext>
            </a:extLst>
          </p:cNvPr>
          <p:cNvCxnSpPr>
            <a:cxnSpLocks/>
            <a:stCxn id="21" idx="1"/>
          </p:cNvCxnSpPr>
          <p:nvPr/>
        </p:nvCxnSpPr>
        <p:spPr>
          <a:xfrm rot="10800000">
            <a:off x="6442398" y="4720443"/>
            <a:ext cx="1600992" cy="500710"/>
          </a:xfrm>
          <a:prstGeom prst="bentConnector3">
            <a:avLst>
              <a:gd name="adj1" fmla="val 100295"/>
            </a:avLst>
          </a:prstGeom>
          <a:ln w="25400">
            <a:solidFill>
              <a:schemeClr val="tx2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Verbindingslijn: gebogen 89">
            <a:extLst>
              <a:ext uri="{FF2B5EF4-FFF2-40B4-BE49-F238E27FC236}">
                <a16:creationId xmlns:a16="http://schemas.microsoft.com/office/drawing/2014/main" id="{855E7327-F690-4132-8E62-7A0CE3889C98}"/>
              </a:ext>
            </a:extLst>
          </p:cNvPr>
          <p:cNvCxnSpPr>
            <a:cxnSpLocks/>
          </p:cNvCxnSpPr>
          <p:nvPr/>
        </p:nvCxnSpPr>
        <p:spPr>
          <a:xfrm flipV="1">
            <a:off x="3891151" y="4717232"/>
            <a:ext cx="1871983" cy="500132"/>
          </a:xfrm>
          <a:prstGeom prst="bentConnector3">
            <a:avLst>
              <a:gd name="adj1" fmla="val 99943"/>
            </a:avLst>
          </a:prstGeom>
          <a:ln w="25400">
            <a:solidFill>
              <a:schemeClr val="tx2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chte verbindingslijn met pijl 90">
            <a:extLst>
              <a:ext uri="{FF2B5EF4-FFF2-40B4-BE49-F238E27FC236}">
                <a16:creationId xmlns:a16="http://schemas.microsoft.com/office/drawing/2014/main" id="{16CDF544-5F69-4B87-AFA6-95323C5C246A}"/>
              </a:ext>
            </a:extLst>
          </p:cNvPr>
          <p:cNvCxnSpPr>
            <a:cxnSpLocks/>
            <a:stCxn id="74" idx="0"/>
          </p:cNvCxnSpPr>
          <p:nvPr/>
        </p:nvCxnSpPr>
        <p:spPr>
          <a:xfrm flipV="1">
            <a:off x="9008925" y="2632986"/>
            <a:ext cx="3998" cy="210414"/>
          </a:xfrm>
          <a:prstGeom prst="straightConnector1">
            <a:avLst/>
          </a:prstGeom>
          <a:ln w="25400">
            <a:solidFill>
              <a:schemeClr val="tx2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chte verbindingslijn met pijl 91">
            <a:extLst>
              <a:ext uri="{FF2B5EF4-FFF2-40B4-BE49-F238E27FC236}">
                <a16:creationId xmlns:a16="http://schemas.microsoft.com/office/drawing/2014/main" id="{F5D20621-9921-45E0-B8D6-F27A2E194570}"/>
              </a:ext>
            </a:extLst>
          </p:cNvPr>
          <p:cNvCxnSpPr>
            <a:stCxn id="71" idx="0"/>
            <a:endCxn id="38" idx="2"/>
          </p:cNvCxnSpPr>
          <p:nvPr/>
        </p:nvCxnSpPr>
        <p:spPr>
          <a:xfrm flipV="1">
            <a:off x="2914766" y="2637246"/>
            <a:ext cx="4325" cy="205617"/>
          </a:xfrm>
          <a:prstGeom prst="straightConnector1">
            <a:avLst/>
          </a:prstGeom>
          <a:ln w="25400">
            <a:solidFill>
              <a:schemeClr val="tx2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echte verbindingslijn 92">
            <a:extLst>
              <a:ext uri="{FF2B5EF4-FFF2-40B4-BE49-F238E27FC236}">
                <a16:creationId xmlns:a16="http://schemas.microsoft.com/office/drawing/2014/main" id="{55BD608A-30C2-4FA9-A031-2F7B4EE5683F}"/>
              </a:ext>
            </a:extLst>
          </p:cNvPr>
          <p:cNvCxnSpPr>
            <a:cxnSpLocks/>
            <a:stCxn id="80" idx="1"/>
            <a:endCxn id="21" idx="3"/>
          </p:cNvCxnSpPr>
          <p:nvPr/>
        </p:nvCxnSpPr>
        <p:spPr>
          <a:xfrm flipH="1">
            <a:off x="10016914" y="5219657"/>
            <a:ext cx="535892" cy="1496"/>
          </a:xfrm>
          <a:prstGeom prst="line">
            <a:avLst/>
          </a:prstGeom>
          <a:ln w="25400">
            <a:solidFill>
              <a:schemeClr val="tx2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echte verbindingslijn met pijl 93">
            <a:extLst>
              <a:ext uri="{FF2B5EF4-FFF2-40B4-BE49-F238E27FC236}">
                <a16:creationId xmlns:a16="http://schemas.microsoft.com/office/drawing/2014/main" id="{9D15197D-05CF-4971-AE28-025F391FD95A}"/>
              </a:ext>
            </a:extLst>
          </p:cNvPr>
          <p:cNvCxnSpPr>
            <a:stCxn id="83" idx="0"/>
          </p:cNvCxnSpPr>
          <p:nvPr/>
        </p:nvCxnSpPr>
        <p:spPr>
          <a:xfrm flipH="1" flipV="1">
            <a:off x="8998300" y="5573598"/>
            <a:ext cx="1247" cy="408350"/>
          </a:xfrm>
          <a:prstGeom prst="straightConnector1">
            <a:avLst/>
          </a:prstGeom>
          <a:ln w="25400">
            <a:solidFill>
              <a:schemeClr val="tx2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echte verbindingslijn met pijl 94">
            <a:extLst>
              <a:ext uri="{FF2B5EF4-FFF2-40B4-BE49-F238E27FC236}">
                <a16:creationId xmlns:a16="http://schemas.microsoft.com/office/drawing/2014/main" id="{696D9376-3F98-411C-9B1B-E05038E91AA8}"/>
              </a:ext>
            </a:extLst>
          </p:cNvPr>
          <p:cNvCxnSpPr>
            <a:cxnSpLocks/>
            <a:stCxn id="81" idx="3"/>
          </p:cNvCxnSpPr>
          <p:nvPr/>
        </p:nvCxnSpPr>
        <p:spPr>
          <a:xfrm>
            <a:off x="1502981" y="5209273"/>
            <a:ext cx="414646" cy="0"/>
          </a:xfrm>
          <a:prstGeom prst="straightConnector1">
            <a:avLst/>
          </a:prstGeom>
          <a:ln w="25400">
            <a:solidFill>
              <a:schemeClr val="tx2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echte verbindingslijn met pijl 95">
            <a:extLst>
              <a:ext uri="{FF2B5EF4-FFF2-40B4-BE49-F238E27FC236}">
                <a16:creationId xmlns:a16="http://schemas.microsoft.com/office/drawing/2014/main" id="{B8028903-0C83-4EF5-8BCB-72E5C97396C7}"/>
              </a:ext>
            </a:extLst>
          </p:cNvPr>
          <p:cNvCxnSpPr>
            <a:cxnSpLocks/>
            <a:stCxn id="82" idx="0"/>
          </p:cNvCxnSpPr>
          <p:nvPr/>
        </p:nvCxnSpPr>
        <p:spPr>
          <a:xfrm flipV="1">
            <a:off x="2904389" y="5556080"/>
            <a:ext cx="0" cy="456431"/>
          </a:xfrm>
          <a:prstGeom prst="straightConnector1">
            <a:avLst/>
          </a:prstGeom>
          <a:ln w="25400">
            <a:solidFill>
              <a:schemeClr val="tx2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108">
            <a:extLst>
              <a:ext uri="{FF2B5EF4-FFF2-40B4-BE49-F238E27FC236}">
                <a16:creationId xmlns:a16="http://schemas.microsoft.com/office/drawing/2014/main" id="{4FC5AF70-4A06-4551-A93F-C1ED76740B0D}"/>
              </a:ext>
            </a:extLst>
          </p:cNvPr>
          <p:cNvSpPr/>
          <p:nvPr/>
        </p:nvSpPr>
        <p:spPr>
          <a:xfrm>
            <a:off x="4385832" y="3526708"/>
            <a:ext cx="1502944" cy="21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nl-NL" sz="1100"/>
              <a:t>Nationaal operator team</a:t>
            </a:r>
            <a:endParaRPr lang="en-US" sz="1100"/>
          </a:p>
        </p:txBody>
      </p:sp>
      <p:sp>
        <p:nvSpPr>
          <p:cNvPr id="163" name="Rechthoek: afgeronde hoeken 162">
            <a:extLst>
              <a:ext uri="{FF2B5EF4-FFF2-40B4-BE49-F238E27FC236}">
                <a16:creationId xmlns:a16="http://schemas.microsoft.com/office/drawing/2014/main" id="{7719B096-D50F-4ABF-ADD2-FE4D70C29243}"/>
              </a:ext>
            </a:extLst>
          </p:cNvPr>
          <p:cNvSpPr/>
          <p:nvPr/>
        </p:nvSpPr>
        <p:spPr>
          <a:xfrm>
            <a:off x="5391718" y="2429842"/>
            <a:ext cx="1271542" cy="378170"/>
          </a:xfrm>
          <a:prstGeom prst="roundRect">
            <a:avLst/>
          </a:prstGeom>
          <a:solidFill>
            <a:srgbClr val="73C6EB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tx1"/>
                </a:solidFill>
              </a:rPr>
              <a:t>Monitoring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65" name="Verbindingslijn: gebogen 164">
            <a:extLst>
              <a:ext uri="{FF2B5EF4-FFF2-40B4-BE49-F238E27FC236}">
                <a16:creationId xmlns:a16="http://schemas.microsoft.com/office/drawing/2014/main" id="{E8D2EA18-17B5-4ABC-9B23-A264D3701575}"/>
              </a:ext>
            </a:extLst>
          </p:cNvPr>
          <p:cNvCxnSpPr>
            <a:cxnSpLocks/>
            <a:stCxn id="47" idx="1"/>
            <a:endCxn id="163" idx="3"/>
          </p:cNvCxnSpPr>
          <p:nvPr/>
        </p:nvCxnSpPr>
        <p:spPr>
          <a:xfrm rot="10800000" flipV="1">
            <a:off x="6663260" y="1835127"/>
            <a:ext cx="836854" cy="783800"/>
          </a:xfrm>
          <a:prstGeom prst="bentConnector3">
            <a:avLst/>
          </a:prstGeom>
          <a:ln w="25400">
            <a:solidFill>
              <a:schemeClr val="tx2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Verbindingslijn: gebogen 169">
            <a:extLst>
              <a:ext uri="{FF2B5EF4-FFF2-40B4-BE49-F238E27FC236}">
                <a16:creationId xmlns:a16="http://schemas.microsoft.com/office/drawing/2014/main" id="{9CFD4400-87E1-4C9D-B705-85196FB7C419}"/>
              </a:ext>
            </a:extLst>
          </p:cNvPr>
          <p:cNvCxnSpPr>
            <a:cxnSpLocks/>
            <a:stCxn id="23" idx="3"/>
            <a:endCxn id="163" idx="1"/>
          </p:cNvCxnSpPr>
          <p:nvPr/>
        </p:nvCxnSpPr>
        <p:spPr>
          <a:xfrm>
            <a:off x="4442031" y="1824268"/>
            <a:ext cx="949687" cy="794659"/>
          </a:xfrm>
          <a:prstGeom prst="bentConnector3">
            <a:avLst/>
          </a:prstGeom>
          <a:ln w="25400">
            <a:solidFill>
              <a:schemeClr val="tx2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Rechte verbindingslijn met pijl 178">
            <a:extLst>
              <a:ext uri="{FF2B5EF4-FFF2-40B4-BE49-F238E27FC236}">
                <a16:creationId xmlns:a16="http://schemas.microsoft.com/office/drawing/2014/main" id="{DCC6ECC7-3B5C-4276-BA4A-EFF7B557FBC3}"/>
              </a:ext>
            </a:extLst>
          </p:cNvPr>
          <p:cNvCxnSpPr>
            <a:cxnSpLocks/>
          </p:cNvCxnSpPr>
          <p:nvPr/>
        </p:nvCxnSpPr>
        <p:spPr>
          <a:xfrm>
            <a:off x="6054756" y="2835079"/>
            <a:ext cx="0" cy="1191072"/>
          </a:xfrm>
          <a:prstGeom prst="straightConnector1">
            <a:avLst/>
          </a:prstGeom>
          <a:ln w="25400">
            <a:solidFill>
              <a:schemeClr val="tx2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Freeform 379">
            <a:extLst>
              <a:ext uri="{FF2B5EF4-FFF2-40B4-BE49-F238E27FC236}">
                <a16:creationId xmlns:a16="http://schemas.microsoft.com/office/drawing/2014/main" id="{CEF9193B-A717-4E5B-A156-FDD1D3AF55C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51614" y="2603408"/>
            <a:ext cx="163781" cy="144862"/>
          </a:xfrm>
          <a:custGeom>
            <a:avLst/>
            <a:gdLst>
              <a:gd name="T0" fmla="*/ 7 w 48"/>
              <a:gd name="T1" fmla="*/ 41 h 41"/>
              <a:gd name="T2" fmla="*/ 6 w 48"/>
              <a:gd name="T3" fmla="*/ 41 h 41"/>
              <a:gd name="T4" fmla="*/ 1 w 48"/>
              <a:gd name="T5" fmla="*/ 41 h 41"/>
              <a:gd name="T6" fmla="*/ 0 w 48"/>
              <a:gd name="T7" fmla="*/ 41 h 41"/>
              <a:gd name="T8" fmla="*/ 0 w 48"/>
              <a:gd name="T9" fmla="*/ 35 h 41"/>
              <a:gd name="T10" fmla="*/ 1 w 48"/>
              <a:gd name="T11" fmla="*/ 35 h 41"/>
              <a:gd name="T12" fmla="*/ 6 w 48"/>
              <a:gd name="T13" fmla="*/ 35 h 41"/>
              <a:gd name="T14" fmla="*/ 7 w 48"/>
              <a:gd name="T15" fmla="*/ 35 h 41"/>
              <a:gd name="T16" fmla="*/ 7 w 48"/>
              <a:gd name="T17" fmla="*/ 41 h 41"/>
              <a:gd name="T18" fmla="*/ 17 w 48"/>
              <a:gd name="T19" fmla="*/ 41 h 41"/>
              <a:gd name="T20" fmla="*/ 17 w 48"/>
              <a:gd name="T21" fmla="*/ 41 h 41"/>
              <a:gd name="T22" fmla="*/ 11 w 48"/>
              <a:gd name="T23" fmla="*/ 41 h 41"/>
              <a:gd name="T24" fmla="*/ 11 w 48"/>
              <a:gd name="T25" fmla="*/ 41 h 41"/>
              <a:gd name="T26" fmla="*/ 11 w 48"/>
              <a:gd name="T27" fmla="*/ 32 h 41"/>
              <a:gd name="T28" fmla="*/ 11 w 48"/>
              <a:gd name="T29" fmla="*/ 31 h 41"/>
              <a:gd name="T30" fmla="*/ 17 w 48"/>
              <a:gd name="T31" fmla="*/ 31 h 41"/>
              <a:gd name="T32" fmla="*/ 17 w 48"/>
              <a:gd name="T33" fmla="*/ 32 h 41"/>
              <a:gd name="T34" fmla="*/ 17 w 48"/>
              <a:gd name="T35" fmla="*/ 41 h 41"/>
              <a:gd name="T36" fmla="*/ 28 w 48"/>
              <a:gd name="T37" fmla="*/ 41 h 41"/>
              <a:gd name="T38" fmla="*/ 27 w 48"/>
              <a:gd name="T39" fmla="*/ 41 h 41"/>
              <a:gd name="T40" fmla="*/ 22 w 48"/>
              <a:gd name="T41" fmla="*/ 41 h 41"/>
              <a:gd name="T42" fmla="*/ 21 w 48"/>
              <a:gd name="T43" fmla="*/ 41 h 41"/>
              <a:gd name="T44" fmla="*/ 21 w 48"/>
              <a:gd name="T45" fmla="*/ 25 h 41"/>
              <a:gd name="T46" fmla="*/ 22 w 48"/>
              <a:gd name="T47" fmla="*/ 24 h 41"/>
              <a:gd name="T48" fmla="*/ 27 w 48"/>
              <a:gd name="T49" fmla="*/ 24 h 41"/>
              <a:gd name="T50" fmla="*/ 28 w 48"/>
              <a:gd name="T51" fmla="*/ 25 h 41"/>
              <a:gd name="T52" fmla="*/ 28 w 48"/>
              <a:gd name="T53" fmla="*/ 41 h 41"/>
              <a:gd name="T54" fmla="*/ 38 w 48"/>
              <a:gd name="T55" fmla="*/ 41 h 41"/>
              <a:gd name="T56" fmla="*/ 37 w 48"/>
              <a:gd name="T57" fmla="*/ 41 h 41"/>
              <a:gd name="T58" fmla="*/ 32 w 48"/>
              <a:gd name="T59" fmla="*/ 41 h 41"/>
              <a:gd name="T60" fmla="*/ 31 w 48"/>
              <a:gd name="T61" fmla="*/ 41 h 41"/>
              <a:gd name="T62" fmla="*/ 31 w 48"/>
              <a:gd name="T63" fmla="*/ 15 h 41"/>
              <a:gd name="T64" fmla="*/ 32 w 48"/>
              <a:gd name="T65" fmla="*/ 14 h 41"/>
              <a:gd name="T66" fmla="*/ 37 w 48"/>
              <a:gd name="T67" fmla="*/ 14 h 41"/>
              <a:gd name="T68" fmla="*/ 38 w 48"/>
              <a:gd name="T69" fmla="*/ 15 h 41"/>
              <a:gd name="T70" fmla="*/ 38 w 48"/>
              <a:gd name="T71" fmla="*/ 41 h 41"/>
              <a:gd name="T72" fmla="*/ 48 w 48"/>
              <a:gd name="T73" fmla="*/ 41 h 41"/>
              <a:gd name="T74" fmla="*/ 47 w 48"/>
              <a:gd name="T75" fmla="*/ 41 h 41"/>
              <a:gd name="T76" fmla="*/ 42 w 48"/>
              <a:gd name="T77" fmla="*/ 41 h 41"/>
              <a:gd name="T78" fmla="*/ 41 w 48"/>
              <a:gd name="T79" fmla="*/ 41 h 41"/>
              <a:gd name="T80" fmla="*/ 41 w 48"/>
              <a:gd name="T81" fmla="*/ 1 h 41"/>
              <a:gd name="T82" fmla="*/ 42 w 48"/>
              <a:gd name="T83" fmla="*/ 0 h 41"/>
              <a:gd name="T84" fmla="*/ 47 w 48"/>
              <a:gd name="T85" fmla="*/ 0 h 41"/>
              <a:gd name="T86" fmla="*/ 48 w 48"/>
              <a:gd name="T87" fmla="*/ 1 h 41"/>
              <a:gd name="T88" fmla="*/ 48 w 48"/>
              <a:gd name="T89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8" h="41">
                <a:moveTo>
                  <a:pt x="7" y="41"/>
                </a:moveTo>
                <a:cubicBezTo>
                  <a:pt x="7" y="41"/>
                  <a:pt x="7" y="41"/>
                  <a:pt x="6" y="41"/>
                </a:cubicBezTo>
                <a:cubicBezTo>
                  <a:pt x="1" y="41"/>
                  <a:pt x="1" y="41"/>
                  <a:pt x="1" y="41"/>
                </a:cubicBezTo>
                <a:cubicBezTo>
                  <a:pt x="1" y="41"/>
                  <a:pt x="0" y="41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1" y="35"/>
                  <a:pt x="1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7" y="35"/>
                  <a:pt x="7" y="35"/>
                  <a:pt x="7" y="35"/>
                </a:cubicBezTo>
                <a:lnTo>
                  <a:pt x="7" y="41"/>
                </a:lnTo>
                <a:close/>
                <a:moveTo>
                  <a:pt x="17" y="41"/>
                </a:moveTo>
                <a:cubicBezTo>
                  <a:pt x="17" y="41"/>
                  <a:pt x="17" y="41"/>
                  <a:pt x="17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1"/>
                  <a:pt x="11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7" y="32"/>
                  <a:pt x="17" y="32"/>
                </a:cubicBezTo>
                <a:lnTo>
                  <a:pt x="17" y="41"/>
                </a:lnTo>
                <a:close/>
                <a:moveTo>
                  <a:pt x="28" y="41"/>
                </a:moveTo>
                <a:cubicBezTo>
                  <a:pt x="28" y="41"/>
                  <a:pt x="27" y="41"/>
                  <a:pt x="27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5"/>
                  <a:pt x="21" y="24"/>
                  <a:pt x="22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8" y="25"/>
                  <a:pt x="28" y="25"/>
                </a:cubicBezTo>
                <a:lnTo>
                  <a:pt x="28" y="41"/>
                </a:lnTo>
                <a:close/>
                <a:moveTo>
                  <a:pt x="38" y="41"/>
                </a:moveTo>
                <a:cubicBezTo>
                  <a:pt x="38" y="41"/>
                  <a:pt x="38" y="41"/>
                  <a:pt x="37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1"/>
                  <a:pt x="31" y="41"/>
                  <a:pt x="31" y="41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4"/>
                  <a:pt x="32" y="14"/>
                  <a:pt x="32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8" y="14"/>
                  <a:pt x="38" y="14"/>
                  <a:pt x="38" y="15"/>
                </a:cubicBezTo>
                <a:lnTo>
                  <a:pt x="38" y="41"/>
                </a:lnTo>
                <a:close/>
                <a:moveTo>
                  <a:pt x="48" y="41"/>
                </a:moveTo>
                <a:cubicBezTo>
                  <a:pt x="48" y="41"/>
                  <a:pt x="48" y="41"/>
                  <a:pt x="47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1"/>
                  <a:pt x="41" y="41"/>
                  <a:pt x="41" y="4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2" y="0"/>
                  <a:pt x="4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8" y="1"/>
                  <a:pt x="48" y="1"/>
                </a:cubicBezTo>
                <a:lnTo>
                  <a:pt x="48" y="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id-ID" b="1"/>
          </a:p>
        </p:txBody>
      </p:sp>
    </p:spTree>
    <p:extLst>
      <p:ext uri="{BB962C8B-B14F-4D97-AF65-F5344CB8AC3E}">
        <p14:creationId xmlns:p14="http://schemas.microsoft.com/office/powerpoint/2010/main" val="102545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B8F61D-BFC7-5B45-B833-56848FD45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EFD3-70C6-DD48-988C-3F1B8380CB4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AC2C00-6C59-6849-B770-4294D6284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Monitoring: van data naar inzicht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83B4F6B-266D-EF4A-9AED-ABD8B68AF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767C-C7C6-ED45-BD9A-853DC2007126}" type="datetime3">
              <a:rPr lang="en-US" sz="700" smtClean="0"/>
              <a:pPr/>
              <a:t>10 July 2020</a:t>
            </a:fld>
            <a:r>
              <a:rPr lang="en-US"/>
              <a:t>   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00DF175-D86D-714D-8C1B-1A91D8E0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Update monitoring Q2 2020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1167796-01DD-D24A-ADCD-EB0D058BA2EB}"/>
              </a:ext>
            </a:extLst>
          </p:cNvPr>
          <p:cNvSpPr/>
          <p:nvPr/>
        </p:nvSpPr>
        <p:spPr>
          <a:xfrm>
            <a:off x="1042598" y="2673994"/>
            <a:ext cx="1882005" cy="1822036"/>
          </a:xfrm>
          <a:prstGeom prst="roundRect">
            <a:avLst/>
          </a:prstGeom>
          <a:noFill/>
          <a:ln w="38100">
            <a:solidFill>
              <a:srgbClr val="E57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b="1" dirty="0">
                <a:solidFill>
                  <a:schemeClr val="bg1"/>
                </a:solidFill>
                <a:latin typeface="Objective" pitchFamily="2" charset="77"/>
              </a:rPr>
              <a:t>Data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F072552-9450-B445-8AE0-058A6BBD0086}"/>
              </a:ext>
            </a:extLst>
          </p:cNvPr>
          <p:cNvSpPr/>
          <p:nvPr/>
        </p:nvSpPr>
        <p:spPr>
          <a:xfrm>
            <a:off x="3927010" y="2673994"/>
            <a:ext cx="1882005" cy="182203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b="1" dirty="0">
                <a:solidFill>
                  <a:schemeClr val="bg1"/>
                </a:solidFill>
                <a:latin typeface="Objective" pitchFamily="2" charset="77"/>
              </a:rPr>
              <a:t>Analyse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1450C04-5BC2-514E-A92F-F49752214D4D}"/>
              </a:ext>
            </a:extLst>
          </p:cNvPr>
          <p:cNvSpPr/>
          <p:nvPr/>
        </p:nvSpPr>
        <p:spPr>
          <a:xfrm>
            <a:off x="6811422" y="2673994"/>
            <a:ext cx="1882005" cy="182203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b="1" dirty="0">
                <a:solidFill>
                  <a:schemeClr val="bg1"/>
                </a:solidFill>
                <a:latin typeface="Objective" pitchFamily="2" charset="77"/>
              </a:rPr>
              <a:t>Inzicht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A1EF6D2-A514-454A-89EF-577AE7C54873}"/>
              </a:ext>
            </a:extLst>
          </p:cNvPr>
          <p:cNvSpPr/>
          <p:nvPr/>
        </p:nvSpPr>
        <p:spPr>
          <a:xfrm>
            <a:off x="9695832" y="2673994"/>
            <a:ext cx="2027165" cy="853062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b="1" dirty="0">
                <a:solidFill>
                  <a:schemeClr val="bg1"/>
                </a:solidFill>
                <a:latin typeface="Objective" pitchFamily="2" charset="77"/>
              </a:rPr>
              <a:t>Verder onderzoek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0577E94A-DC2F-7343-9F53-D145C198E430}"/>
              </a:ext>
            </a:extLst>
          </p:cNvPr>
          <p:cNvSpPr/>
          <p:nvPr/>
        </p:nvSpPr>
        <p:spPr>
          <a:xfrm>
            <a:off x="3211797" y="3209286"/>
            <a:ext cx="428017" cy="583660"/>
          </a:xfrm>
          <a:prstGeom prst="rightArrow">
            <a:avLst/>
          </a:prstGeom>
          <a:solidFill>
            <a:srgbClr val="E57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FEA4CA80-2568-9540-AA14-D184AAA45746}"/>
              </a:ext>
            </a:extLst>
          </p:cNvPr>
          <p:cNvSpPr/>
          <p:nvPr/>
        </p:nvSpPr>
        <p:spPr>
          <a:xfrm>
            <a:off x="6096209" y="3209286"/>
            <a:ext cx="428017" cy="58366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04524E0-8FCC-9B49-BBA9-591103434EC5}"/>
              </a:ext>
            </a:extLst>
          </p:cNvPr>
          <p:cNvSpPr/>
          <p:nvPr/>
        </p:nvSpPr>
        <p:spPr>
          <a:xfrm>
            <a:off x="8980621" y="3209286"/>
            <a:ext cx="428017" cy="58366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9E3F14-B2E9-C743-97C6-2D69DF3C1435}"/>
              </a:ext>
            </a:extLst>
          </p:cNvPr>
          <p:cNvGrpSpPr/>
          <p:nvPr/>
        </p:nvGrpSpPr>
        <p:grpSpPr>
          <a:xfrm>
            <a:off x="1294615" y="2918968"/>
            <a:ext cx="1377975" cy="1332087"/>
            <a:chOff x="2225811" y="483488"/>
            <a:chExt cx="5705474" cy="566013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92AB023-6641-EA49-ABEF-46F796BA4C35}"/>
                </a:ext>
              </a:extLst>
            </p:cNvPr>
            <p:cNvSpPr/>
            <p:nvPr/>
          </p:nvSpPr>
          <p:spPr>
            <a:xfrm>
              <a:off x="2787785" y="483488"/>
              <a:ext cx="5143500" cy="51435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9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L" sz="600">
                  <a:cs typeface="Calibri"/>
                </a:rPr>
                <a:t>A</a:t>
              </a:r>
              <a:endParaRPr lang="en-US" sz="6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A924EC5-7F2C-C947-96C7-FAB340656EFA}"/>
                </a:ext>
              </a:extLst>
            </p:cNvPr>
            <p:cNvSpPr/>
            <p:nvPr/>
          </p:nvSpPr>
          <p:spPr>
            <a:xfrm>
              <a:off x="2506798" y="841754"/>
              <a:ext cx="5043552" cy="504355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6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0B7F868-9505-C846-86D5-E62945AFBC69}"/>
                </a:ext>
              </a:extLst>
            </p:cNvPr>
            <p:cNvSpPr/>
            <p:nvPr/>
          </p:nvSpPr>
          <p:spPr>
            <a:xfrm>
              <a:off x="2225811" y="1199998"/>
              <a:ext cx="4943626" cy="49436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6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D25B380-8A1F-C844-B762-82514A769B9E}"/>
                </a:ext>
              </a:extLst>
            </p:cNvPr>
            <p:cNvSpPr/>
            <p:nvPr/>
          </p:nvSpPr>
          <p:spPr>
            <a:xfrm>
              <a:off x="2506798" y="3267717"/>
              <a:ext cx="2717515" cy="2717515"/>
            </a:xfrm>
            <a:prstGeom prst="ellipse">
              <a:avLst/>
            </a:prstGeom>
            <a:solidFill>
              <a:srgbClr val="E57334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L" sz="500" dirty="0">
                  <a:latin typeface="Objective" pitchFamily="2" charset="77"/>
                </a:rPr>
                <a:t>Context</a:t>
              </a:r>
            </a:p>
            <a:p>
              <a:pPr algn="ctr"/>
              <a:r>
                <a:rPr lang="en-NL" sz="500" dirty="0">
                  <a:latin typeface="Objective" pitchFamily="2" charset="77"/>
                </a:rPr>
                <a:t>data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854ACE7-655B-F146-A89D-6DFDFF64F85D}"/>
                </a:ext>
              </a:extLst>
            </p:cNvPr>
            <p:cNvSpPr/>
            <p:nvPr/>
          </p:nvSpPr>
          <p:spPr>
            <a:xfrm>
              <a:off x="3516399" y="1398139"/>
              <a:ext cx="2720145" cy="2720145"/>
            </a:xfrm>
            <a:prstGeom prst="ellipse">
              <a:avLst/>
            </a:prstGeom>
            <a:solidFill>
              <a:schemeClr val="accent6">
                <a:lumMod val="75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L" sz="500">
                  <a:latin typeface="Objective" pitchFamily="2" charset="77"/>
                </a:rPr>
                <a:t>Gezondheid</a:t>
              </a:r>
            </a:p>
            <a:p>
              <a:pPr algn="ctr"/>
              <a:r>
                <a:rPr lang="en-NL" sz="500">
                  <a:latin typeface="Objective" pitchFamily="2" charset="77"/>
                </a:rPr>
                <a:t>data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1042938-5141-DF40-9ECB-64FDF5290143}"/>
                </a:ext>
              </a:extLst>
            </p:cNvPr>
            <p:cNvSpPr/>
            <p:nvPr/>
          </p:nvSpPr>
          <p:spPr>
            <a:xfrm>
              <a:off x="4247643" y="3296950"/>
              <a:ext cx="2717515" cy="2717515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L" sz="500" dirty="0">
                  <a:latin typeface="Objective"/>
                </a:rPr>
                <a:t>Aanbod</a:t>
              </a:r>
              <a:endParaRPr lang="en-US" sz="5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C938A3-EF62-CE4A-95C7-642EC9A78204}"/>
              </a:ext>
            </a:extLst>
          </p:cNvPr>
          <p:cNvGrpSpPr/>
          <p:nvPr/>
        </p:nvGrpSpPr>
        <p:grpSpPr>
          <a:xfrm>
            <a:off x="7158049" y="2928234"/>
            <a:ext cx="1188750" cy="1337075"/>
            <a:chOff x="5973547" y="0"/>
            <a:chExt cx="6130489" cy="68954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D791937-D778-6E4C-B096-4142BF91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3547" y="0"/>
              <a:ext cx="6130489" cy="6858000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6448E72-AEB9-4646-B4E1-9D40D5B6E382}"/>
                </a:ext>
              </a:extLst>
            </p:cNvPr>
            <p:cNvSpPr/>
            <p:nvPr/>
          </p:nvSpPr>
          <p:spPr>
            <a:xfrm>
              <a:off x="7215861" y="4332555"/>
              <a:ext cx="1077555" cy="107755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91BFD40-CEFA-FE4E-AF77-F16A1FEC9FFF}"/>
                </a:ext>
              </a:extLst>
            </p:cNvPr>
            <p:cNvSpPr/>
            <p:nvPr/>
          </p:nvSpPr>
          <p:spPr>
            <a:xfrm>
              <a:off x="9547704" y="6066920"/>
              <a:ext cx="828495" cy="82849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10E59DF-D798-F849-942D-8297626B0B33}"/>
                </a:ext>
              </a:extLst>
            </p:cNvPr>
            <p:cNvSpPr/>
            <p:nvPr/>
          </p:nvSpPr>
          <p:spPr>
            <a:xfrm>
              <a:off x="9542709" y="4332555"/>
              <a:ext cx="828495" cy="82849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0F35652-7516-CC4B-88D7-141022771066}"/>
                </a:ext>
              </a:extLst>
            </p:cNvPr>
            <p:cNvSpPr/>
            <p:nvPr/>
          </p:nvSpPr>
          <p:spPr>
            <a:xfrm>
              <a:off x="9121656" y="4154155"/>
              <a:ext cx="524656" cy="52465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3581C45-F4D0-934A-BE45-0A434E891B01}"/>
                </a:ext>
              </a:extLst>
            </p:cNvPr>
            <p:cNvSpPr/>
            <p:nvPr/>
          </p:nvSpPr>
          <p:spPr>
            <a:xfrm>
              <a:off x="9319139" y="1814750"/>
              <a:ext cx="828494" cy="82849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51691D9-0653-274A-AB7B-95817C153E79}"/>
                </a:ext>
              </a:extLst>
            </p:cNvPr>
            <p:cNvSpPr/>
            <p:nvPr/>
          </p:nvSpPr>
          <p:spPr>
            <a:xfrm>
              <a:off x="8138720" y="2714961"/>
              <a:ext cx="642681" cy="64268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11C3A70-B993-9D47-85DF-8234776CA4EC}"/>
                </a:ext>
              </a:extLst>
            </p:cNvPr>
            <p:cNvSpPr/>
            <p:nvPr/>
          </p:nvSpPr>
          <p:spPr>
            <a:xfrm>
              <a:off x="7791495" y="1072997"/>
              <a:ext cx="1211647" cy="121164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21C7581-DECF-2649-B9B2-D86988F44879}"/>
                </a:ext>
              </a:extLst>
            </p:cNvPr>
            <p:cNvSpPr/>
            <p:nvPr/>
          </p:nvSpPr>
          <p:spPr>
            <a:xfrm>
              <a:off x="10215266" y="178215"/>
              <a:ext cx="1782972" cy="178297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DEBBD69-C453-8741-AEAE-B133F87C9B9C}"/>
                </a:ext>
              </a:extLst>
            </p:cNvPr>
            <p:cNvSpPr/>
            <p:nvPr/>
          </p:nvSpPr>
          <p:spPr>
            <a:xfrm>
              <a:off x="10340754" y="1958746"/>
              <a:ext cx="1072313" cy="107755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12EB53B-E28B-3040-80AF-88839ACE67AF}"/>
                </a:ext>
              </a:extLst>
            </p:cNvPr>
            <p:cNvSpPr/>
            <p:nvPr/>
          </p:nvSpPr>
          <p:spPr>
            <a:xfrm>
              <a:off x="10558943" y="2579696"/>
              <a:ext cx="1072313" cy="107755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FE22FF8-B6D7-CE49-9A5B-13046575B4E1}"/>
                </a:ext>
              </a:extLst>
            </p:cNvPr>
            <p:cNvSpPr/>
            <p:nvPr/>
          </p:nvSpPr>
          <p:spPr>
            <a:xfrm>
              <a:off x="10207554" y="3296873"/>
              <a:ext cx="1072313" cy="107755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E754D56-0551-6243-89F6-07BCF22901C2}"/>
                </a:ext>
              </a:extLst>
            </p:cNvPr>
            <p:cNvSpPr/>
            <p:nvPr/>
          </p:nvSpPr>
          <p:spPr>
            <a:xfrm>
              <a:off x="9398055" y="3452524"/>
              <a:ext cx="524656" cy="52722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AF56107-4218-924D-80EE-872FE0135D8D}"/>
                </a:ext>
              </a:extLst>
            </p:cNvPr>
            <p:cNvSpPr/>
            <p:nvPr/>
          </p:nvSpPr>
          <p:spPr>
            <a:xfrm>
              <a:off x="9121656" y="3235176"/>
              <a:ext cx="325455" cy="3270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52D82B6-9DD7-734A-A1B4-9CD41AECC0DB}"/>
                </a:ext>
              </a:extLst>
            </p:cNvPr>
            <p:cNvSpPr/>
            <p:nvPr/>
          </p:nvSpPr>
          <p:spPr>
            <a:xfrm>
              <a:off x="7312066" y="3509290"/>
              <a:ext cx="524657" cy="52465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C6E3F654-19BF-BD44-A519-7790545859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729"/>
          <a:stretch/>
        </p:blipFill>
        <p:spPr>
          <a:xfrm>
            <a:off x="4101485" y="2979762"/>
            <a:ext cx="1533059" cy="127129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C220B8B-2761-2641-A6DA-2CD99955E261}"/>
              </a:ext>
            </a:extLst>
          </p:cNvPr>
          <p:cNvSpPr txBox="1"/>
          <p:nvPr/>
        </p:nvSpPr>
        <p:spPr>
          <a:xfrm>
            <a:off x="1137826" y="4738281"/>
            <a:ext cx="17646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b="1" dirty="0">
                <a:latin typeface="Objective" pitchFamily="2" charset="77"/>
              </a:rPr>
              <a:t>Breng data samen</a:t>
            </a:r>
          </a:p>
          <a:p>
            <a:r>
              <a:rPr lang="en-NL" sz="1200" dirty="0">
                <a:latin typeface="Objective" pitchFamily="2" charset="77"/>
              </a:rPr>
              <a:t>Combineer data voor zorg, gezondheid, context en aanbod in een landelijke infrastructuur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CC4A51E-C910-A043-B259-A28B999C418F}"/>
              </a:ext>
            </a:extLst>
          </p:cNvPr>
          <p:cNvSpPr txBox="1"/>
          <p:nvPr/>
        </p:nvSpPr>
        <p:spPr>
          <a:xfrm>
            <a:off x="3927010" y="4738281"/>
            <a:ext cx="17646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b="1" dirty="0">
                <a:latin typeface="Objective" pitchFamily="2" charset="77"/>
              </a:rPr>
              <a:t>Pas onderzoek toe</a:t>
            </a:r>
          </a:p>
          <a:p>
            <a:r>
              <a:rPr lang="en-NL" sz="1200" dirty="0">
                <a:latin typeface="Objective" pitchFamily="2" charset="77"/>
              </a:rPr>
              <a:t>Maak onderzoek naar gezondheid beschikbaar en praktisch toepasbaar in kavels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36652C9-2E08-3E41-9402-1870BCC0430B}"/>
              </a:ext>
            </a:extLst>
          </p:cNvPr>
          <p:cNvSpPr txBox="1"/>
          <p:nvPr/>
        </p:nvSpPr>
        <p:spPr>
          <a:xfrm>
            <a:off x="6775554" y="4690152"/>
            <a:ext cx="2205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latin typeface="Objective" pitchFamily="2" charset="77"/>
              </a:rPr>
              <a:t>Ondersteun</a:t>
            </a:r>
            <a:r>
              <a:rPr lang="en-US" sz="1200" b="1" dirty="0">
                <a:latin typeface="Objective" pitchFamily="2" charset="77"/>
              </a:rPr>
              <a:t> </a:t>
            </a:r>
            <a:r>
              <a:rPr lang="en-US" sz="1200" b="1" dirty="0" err="1">
                <a:latin typeface="Objective" pitchFamily="2" charset="77"/>
              </a:rPr>
              <a:t>beslissingen</a:t>
            </a:r>
            <a:endParaRPr lang="en-US" sz="1200" b="1" dirty="0">
              <a:latin typeface="Objective" pitchFamily="2" charset="77"/>
            </a:endParaRPr>
          </a:p>
          <a:p>
            <a:r>
              <a:rPr lang="en-US" sz="1200" dirty="0" err="1">
                <a:latin typeface="Objective" pitchFamily="2" charset="77"/>
              </a:rPr>
              <a:t>Faciliteer</a:t>
            </a:r>
            <a:r>
              <a:rPr lang="en-US" sz="1200" dirty="0">
                <a:latin typeface="Objective" pitchFamily="2" charset="77"/>
              </a:rPr>
              <a:t>  </a:t>
            </a:r>
          </a:p>
          <a:p>
            <a:endParaRPr lang="en-NL" sz="1200" b="1" dirty="0">
              <a:latin typeface="Objective" pitchFamily="2" charset="77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C486A678-6541-BE4F-859E-160963ECFEA6}"/>
              </a:ext>
            </a:extLst>
          </p:cNvPr>
          <p:cNvSpPr/>
          <p:nvPr/>
        </p:nvSpPr>
        <p:spPr>
          <a:xfrm>
            <a:off x="9695831" y="3642970"/>
            <a:ext cx="2027165" cy="853061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b="1" dirty="0">
                <a:solidFill>
                  <a:schemeClr val="bg1"/>
                </a:solidFill>
                <a:latin typeface="Objective" pitchFamily="2" charset="77"/>
              </a:rPr>
              <a:t>Actie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F83AAE9-C4CB-274E-B6C6-7C27AE1D5311}"/>
              </a:ext>
            </a:extLst>
          </p:cNvPr>
          <p:cNvSpPr txBox="1"/>
          <p:nvPr/>
        </p:nvSpPr>
        <p:spPr>
          <a:xfrm>
            <a:off x="1445720" y="2088095"/>
            <a:ext cx="97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b="1" dirty="0">
                <a:solidFill>
                  <a:srgbClr val="E57334"/>
                </a:solidFill>
                <a:latin typeface="Objective" pitchFamily="2" charset="77"/>
              </a:rPr>
              <a:t>Data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3EDDF2-0BBC-0740-9395-A706529D6181}"/>
              </a:ext>
            </a:extLst>
          </p:cNvPr>
          <p:cNvSpPr txBox="1"/>
          <p:nvPr/>
        </p:nvSpPr>
        <p:spPr>
          <a:xfrm>
            <a:off x="4137684" y="2088095"/>
            <a:ext cx="146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b="1" dirty="0">
                <a:solidFill>
                  <a:srgbClr val="344094"/>
                </a:solidFill>
                <a:latin typeface="Objective" pitchFamily="2" charset="77"/>
              </a:rPr>
              <a:t>Analyse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073AC6D-9846-B241-AF78-E1A1ECC15E30}"/>
              </a:ext>
            </a:extLst>
          </p:cNvPr>
          <p:cNvSpPr txBox="1"/>
          <p:nvPr/>
        </p:nvSpPr>
        <p:spPr>
          <a:xfrm>
            <a:off x="7194804" y="2088095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b="1" dirty="0">
                <a:solidFill>
                  <a:srgbClr val="00B050"/>
                </a:solidFill>
                <a:latin typeface="Objective" pitchFamily="2" charset="77"/>
              </a:rPr>
              <a:t>Inzicht</a:t>
            </a:r>
          </a:p>
        </p:txBody>
      </p:sp>
    </p:spTree>
    <p:extLst>
      <p:ext uri="{BB962C8B-B14F-4D97-AF65-F5344CB8AC3E}">
        <p14:creationId xmlns:p14="http://schemas.microsoft.com/office/powerpoint/2010/main" val="231984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F420D0-F8B7-5B45-AB27-72EF54D9A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EFD3-70C6-DD48-988C-3F1B8380CB4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A76C1A-66C7-6B43-9808-C99DBD55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Voor wie is monitoring belangrijk?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3A2843A-A7DE-BC44-881F-099AFA0B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767C-C7C6-ED45-BD9A-853DC2007126}" type="datetime3">
              <a:rPr lang="en-US" sz="700" smtClean="0"/>
              <a:pPr/>
              <a:t>10 July 2020</a:t>
            </a:fld>
            <a:r>
              <a:rPr lang="en-US"/>
              <a:t>   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6B483DE-B617-BC42-B599-8CF5B8C39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Update monitoring Q2 2020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3A5C0A-63C9-A846-B41F-88FC54074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3"/>
          <a:stretch/>
        </p:blipFill>
        <p:spPr>
          <a:xfrm>
            <a:off x="6529152" y="5389537"/>
            <a:ext cx="1495253" cy="126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FD2860-467F-4448-B6E5-998559E44B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489"/>
          <a:stretch/>
        </p:blipFill>
        <p:spPr>
          <a:xfrm>
            <a:off x="877359" y="1919735"/>
            <a:ext cx="1473494" cy="126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7F27CA-493B-1E40-B5BF-1C17C37C9C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000"/>
          <a:stretch/>
        </p:blipFill>
        <p:spPr>
          <a:xfrm>
            <a:off x="908921" y="5371581"/>
            <a:ext cx="1500001" cy="126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FE70CA-CB0E-0241-8AFF-BD38953F07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667"/>
          <a:stretch/>
        </p:blipFill>
        <p:spPr>
          <a:xfrm>
            <a:off x="6547842" y="3643687"/>
            <a:ext cx="1476563" cy="126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187CBB-AAEE-B045-B365-AD3A9D193B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756"/>
          <a:stretch/>
        </p:blipFill>
        <p:spPr>
          <a:xfrm>
            <a:off x="912430" y="3562733"/>
            <a:ext cx="1478102" cy="126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65F347-B902-2E45-939A-688357A0DD8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0178"/>
          <a:stretch/>
        </p:blipFill>
        <p:spPr>
          <a:xfrm>
            <a:off x="6496869" y="1937249"/>
            <a:ext cx="1578508" cy="126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EA0781D-C9D2-BB4C-94D7-C114B163344E}"/>
              </a:ext>
            </a:extLst>
          </p:cNvPr>
          <p:cNvSpPr txBox="1"/>
          <p:nvPr/>
        </p:nvSpPr>
        <p:spPr>
          <a:xfrm>
            <a:off x="2481183" y="2160021"/>
            <a:ext cx="3701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344094"/>
                </a:solidFill>
                <a:latin typeface="Objective" pitchFamily="2" charset="77"/>
              </a:rPr>
              <a:t>Investeerders</a:t>
            </a:r>
            <a:endParaRPr lang="en-US" sz="2400" b="1" dirty="0">
              <a:solidFill>
                <a:srgbClr val="344094"/>
              </a:solidFill>
              <a:latin typeface="Objective" pitchFamily="2" charset="77"/>
            </a:endParaRPr>
          </a:p>
          <a:p>
            <a:r>
              <a:rPr lang="en-US" sz="1600" i="1" dirty="0">
                <a:latin typeface="Objective" pitchFamily="2" charset="77"/>
              </a:rPr>
              <a:t>Wat is het </a:t>
            </a:r>
            <a:r>
              <a:rPr lang="en-US" sz="1600" i="1" dirty="0" err="1">
                <a:latin typeface="Objective" pitchFamily="2" charset="77"/>
              </a:rPr>
              <a:t>rendement</a:t>
            </a:r>
            <a:r>
              <a:rPr lang="en-US" sz="1600" i="1" dirty="0">
                <a:latin typeface="Objective" pitchFamily="2" charset="77"/>
              </a:rPr>
              <a:t> van </a:t>
            </a:r>
            <a:r>
              <a:rPr lang="en-US" sz="1600" i="1" dirty="0" err="1">
                <a:latin typeface="Objective" pitchFamily="2" charset="77"/>
              </a:rPr>
              <a:t>gezondheidsinvesteringen</a:t>
            </a:r>
            <a:r>
              <a:rPr lang="en-US" sz="1600" i="1" dirty="0">
                <a:latin typeface="Objective" pitchFamily="2" charset="77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35BE01-E561-6D44-A58B-6BDAFF4C9757}"/>
              </a:ext>
            </a:extLst>
          </p:cNvPr>
          <p:cNvSpPr txBox="1"/>
          <p:nvPr/>
        </p:nvSpPr>
        <p:spPr>
          <a:xfrm>
            <a:off x="2481183" y="5468767"/>
            <a:ext cx="3701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44094"/>
                </a:solidFill>
                <a:latin typeface="Objective" pitchFamily="2" charset="77"/>
              </a:rPr>
              <a:t>(</a:t>
            </a:r>
            <a:r>
              <a:rPr lang="en-US" sz="2400" b="1" dirty="0" err="1">
                <a:solidFill>
                  <a:srgbClr val="344094"/>
                </a:solidFill>
                <a:latin typeface="Objective" pitchFamily="2" charset="77"/>
              </a:rPr>
              <a:t>Beleids</a:t>
            </a:r>
            <a:r>
              <a:rPr lang="en-US" sz="2400" b="1" dirty="0">
                <a:solidFill>
                  <a:srgbClr val="344094"/>
                </a:solidFill>
                <a:latin typeface="Objective" pitchFamily="2" charset="77"/>
              </a:rPr>
              <a:t>)</a:t>
            </a:r>
            <a:r>
              <a:rPr lang="en-US" sz="2400" b="1" dirty="0" err="1">
                <a:solidFill>
                  <a:srgbClr val="344094"/>
                </a:solidFill>
                <a:latin typeface="Objective" pitchFamily="2" charset="77"/>
              </a:rPr>
              <a:t>adviseurs</a:t>
            </a:r>
            <a:endParaRPr lang="en-US" sz="2400" b="1" dirty="0">
              <a:solidFill>
                <a:srgbClr val="344094"/>
              </a:solidFill>
              <a:latin typeface="Objective" pitchFamily="2" charset="77"/>
            </a:endParaRPr>
          </a:p>
          <a:p>
            <a:r>
              <a:rPr lang="en-US" sz="1600" i="1" dirty="0">
                <a:latin typeface="Objective" pitchFamily="2" charset="77"/>
              </a:rPr>
              <a:t>Hoe </a:t>
            </a:r>
            <a:r>
              <a:rPr lang="en-US" sz="1600" i="1" dirty="0" err="1">
                <a:latin typeface="Objective" pitchFamily="2" charset="77"/>
              </a:rPr>
              <a:t>kunnen</a:t>
            </a:r>
            <a:r>
              <a:rPr lang="en-US" sz="1600" i="1" dirty="0">
                <a:latin typeface="Objective" pitchFamily="2" charset="77"/>
              </a:rPr>
              <a:t> we </a:t>
            </a:r>
            <a:r>
              <a:rPr lang="en-US" sz="1600" i="1" dirty="0" err="1">
                <a:latin typeface="Objective" pitchFamily="2" charset="77"/>
              </a:rPr>
              <a:t>ons</a:t>
            </a:r>
            <a:r>
              <a:rPr lang="en-US" sz="1600" i="1" dirty="0">
                <a:latin typeface="Objective" pitchFamily="2" charset="77"/>
              </a:rPr>
              <a:t> </a:t>
            </a:r>
            <a:r>
              <a:rPr lang="en-US" sz="1600" i="1" dirty="0" err="1">
                <a:latin typeface="Objective" pitchFamily="2" charset="77"/>
              </a:rPr>
              <a:t>beleid</a:t>
            </a:r>
            <a:r>
              <a:rPr lang="en-US" sz="1600" i="1" dirty="0">
                <a:latin typeface="Objective" pitchFamily="2" charset="77"/>
              </a:rPr>
              <a:t> </a:t>
            </a:r>
            <a:r>
              <a:rPr lang="en-US" sz="1600" i="1" dirty="0" err="1">
                <a:latin typeface="Objective" pitchFamily="2" charset="77"/>
              </a:rPr>
              <a:t>meer</a:t>
            </a:r>
            <a:r>
              <a:rPr lang="en-US" sz="1600" i="1" dirty="0">
                <a:latin typeface="Objective" pitchFamily="2" charset="77"/>
              </a:rPr>
              <a:t> </a:t>
            </a:r>
            <a:r>
              <a:rPr lang="en-US" sz="1600" i="1" dirty="0" err="1">
                <a:latin typeface="Objective" pitchFamily="2" charset="77"/>
              </a:rPr>
              <a:t>focussen</a:t>
            </a:r>
            <a:r>
              <a:rPr lang="en-US" sz="1600" i="1" dirty="0">
                <a:latin typeface="Objective" pitchFamily="2" charset="77"/>
              </a:rPr>
              <a:t> op </a:t>
            </a:r>
            <a:r>
              <a:rPr lang="en-US" sz="1600" i="1" dirty="0" err="1">
                <a:latin typeface="Objective" pitchFamily="2" charset="77"/>
              </a:rPr>
              <a:t>gezondheid</a:t>
            </a:r>
            <a:r>
              <a:rPr lang="en-US" sz="1600" i="1" dirty="0">
                <a:latin typeface="Objective" pitchFamily="2" charset="77"/>
              </a:rPr>
              <a:t>, in </a:t>
            </a:r>
            <a:r>
              <a:rPr lang="en-US" sz="1600" i="1" dirty="0" err="1">
                <a:latin typeface="Objective" pitchFamily="2" charset="77"/>
              </a:rPr>
              <a:t>plaats</a:t>
            </a:r>
            <a:r>
              <a:rPr lang="en-US" sz="1600" i="1" dirty="0">
                <a:latin typeface="Objective" pitchFamily="2" charset="77"/>
              </a:rPr>
              <a:t> van </a:t>
            </a:r>
            <a:r>
              <a:rPr lang="en-US" sz="1600" i="1" dirty="0" err="1">
                <a:latin typeface="Objective" pitchFamily="2" charset="77"/>
              </a:rPr>
              <a:t>zorg</a:t>
            </a:r>
            <a:r>
              <a:rPr lang="en-US" sz="1600" i="1" dirty="0">
                <a:latin typeface="Objective" pitchFamily="2" charset="77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82854A-EEEC-5D44-931D-689C9BADDEA4}"/>
              </a:ext>
            </a:extLst>
          </p:cNvPr>
          <p:cNvSpPr txBox="1"/>
          <p:nvPr/>
        </p:nvSpPr>
        <p:spPr>
          <a:xfrm>
            <a:off x="8205707" y="3643687"/>
            <a:ext cx="3701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344094"/>
                </a:solidFill>
                <a:latin typeface="Objective" pitchFamily="2" charset="77"/>
              </a:rPr>
              <a:t>Onderzoekers</a:t>
            </a:r>
            <a:endParaRPr lang="en-US" sz="2400" b="1" dirty="0">
              <a:solidFill>
                <a:srgbClr val="344094"/>
              </a:solidFill>
              <a:latin typeface="Objective" pitchFamily="2" charset="77"/>
            </a:endParaRPr>
          </a:p>
          <a:p>
            <a:r>
              <a:rPr lang="en-US" sz="1600" i="1" dirty="0">
                <a:latin typeface="Objective" pitchFamily="2" charset="77"/>
              </a:rPr>
              <a:t>Wat </a:t>
            </a:r>
            <a:r>
              <a:rPr lang="en-US" sz="1600" i="1" dirty="0" err="1">
                <a:latin typeface="Objective" pitchFamily="2" charset="77"/>
              </a:rPr>
              <a:t>zijn</a:t>
            </a:r>
            <a:r>
              <a:rPr lang="en-US" sz="1600" i="1" dirty="0">
                <a:latin typeface="Objective" pitchFamily="2" charset="77"/>
              </a:rPr>
              <a:t> de </a:t>
            </a:r>
            <a:r>
              <a:rPr lang="en-US" sz="1600" i="1" dirty="0" err="1">
                <a:latin typeface="Objective" pitchFamily="2" charset="77"/>
              </a:rPr>
              <a:t>relaties</a:t>
            </a:r>
            <a:r>
              <a:rPr lang="en-US" sz="1600" i="1" dirty="0">
                <a:latin typeface="Objective" pitchFamily="2" charset="77"/>
              </a:rPr>
              <a:t> </a:t>
            </a:r>
            <a:r>
              <a:rPr lang="en-US" sz="1600" i="1" dirty="0" err="1">
                <a:latin typeface="Objective" pitchFamily="2" charset="77"/>
              </a:rPr>
              <a:t>tussen</a:t>
            </a:r>
            <a:r>
              <a:rPr lang="en-US" sz="1600" i="1" dirty="0">
                <a:latin typeface="Objective" pitchFamily="2" charset="77"/>
              </a:rPr>
              <a:t> </a:t>
            </a:r>
            <a:r>
              <a:rPr lang="en-US" sz="1600" i="1" dirty="0" err="1">
                <a:latin typeface="Objective" pitchFamily="2" charset="77"/>
              </a:rPr>
              <a:t>verschillende</a:t>
            </a:r>
            <a:r>
              <a:rPr lang="en-US" sz="1600" i="1" dirty="0">
                <a:latin typeface="Objective" pitchFamily="2" charset="77"/>
              </a:rPr>
              <a:t> </a:t>
            </a:r>
            <a:r>
              <a:rPr lang="en-US" sz="1600" i="1" dirty="0" err="1">
                <a:latin typeface="Objective" pitchFamily="2" charset="77"/>
              </a:rPr>
              <a:t>ontwikkelingen</a:t>
            </a:r>
            <a:r>
              <a:rPr lang="en-US" sz="1600" i="1" dirty="0">
                <a:latin typeface="Objective" pitchFamily="2" charset="77"/>
              </a:rPr>
              <a:t> op de </a:t>
            </a:r>
            <a:r>
              <a:rPr lang="en-US" sz="1600" i="1" dirty="0" err="1">
                <a:latin typeface="Objective" pitchFamily="2" charset="77"/>
              </a:rPr>
              <a:t>gezondheid</a:t>
            </a:r>
            <a:r>
              <a:rPr lang="en-US" sz="1600" i="1" dirty="0">
                <a:latin typeface="Objective" pitchFamily="2" charset="77"/>
              </a:rPr>
              <a:t> van </a:t>
            </a:r>
            <a:r>
              <a:rPr lang="en-US" sz="1600" i="1" dirty="0" err="1">
                <a:latin typeface="Objective" pitchFamily="2" charset="77"/>
              </a:rPr>
              <a:t>een</a:t>
            </a:r>
            <a:r>
              <a:rPr lang="en-US" sz="1600" i="1" dirty="0">
                <a:latin typeface="Objective" pitchFamily="2" charset="77"/>
              </a:rPr>
              <a:t> </a:t>
            </a:r>
            <a:r>
              <a:rPr lang="en-US" sz="1600" i="1" dirty="0" err="1">
                <a:latin typeface="Objective" pitchFamily="2" charset="77"/>
              </a:rPr>
              <a:t>gebied</a:t>
            </a:r>
            <a:r>
              <a:rPr lang="en-US" sz="1600" i="1" dirty="0">
                <a:latin typeface="Objective" pitchFamily="2" charset="77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87A225-E35B-EC4A-ACCB-11B8209ED9E3}"/>
              </a:ext>
            </a:extLst>
          </p:cNvPr>
          <p:cNvSpPr txBox="1"/>
          <p:nvPr/>
        </p:nvSpPr>
        <p:spPr>
          <a:xfrm>
            <a:off x="2481183" y="3643687"/>
            <a:ext cx="3834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44094"/>
                </a:solidFill>
                <a:latin typeface="Objective" pitchFamily="2" charset="77"/>
              </a:rPr>
              <a:t>Due diligence team</a:t>
            </a:r>
          </a:p>
          <a:p>
            <a:r>
              <a:rPr lang="en-US" sz="1600" i="1" dirty="0" err="1">
                <a:latin typeface="Objective" pitchFamily="2" charset="77"/>
              </a:rPr>
              <a:t>Welke</a:t>
            </a:r>
            <a:r>
              <a:rPr lang="en-US" sz="1600" i="1" dirty="0">
                <a:latin typeface="Objective" pitchFamily="2" charset="77"/>
              </a:rPr>
              <a:t> </a:t>
            </a:r>
            <a:r>
              <a:rPr lang="en-US" sz="1600" i="1" dirty="0" err="1">
                <a:latin typeface="Objective" pitchFamily="2" charset="77"/>
              </a:rPr>
              <a:t>gebieden</a:t>
            </a:r>
            <a:r>
              <a:rPr lang="en-US" sz="1600" i="1" dirty="0">
                <a:latin typeface="Objective" pitchFamily="2" charset="77"/>
              </a:rPr>
              <a:t> </a:t>
            </a:r>
            <a:r>
              <a:rPr lang="en-US" sz="1600" i="1" dirty="0" err="1">
                <a:latin typeface="Objective" pitchFamily="2" charset="77"/>
              </a:rPr>
              <a:t>zijn</a:t>
            </a:r>
            <a:r>
              <a:rPr lang="en-US" sz="1600" i="1" dirty="0">
                <a:latin typeface="Objective" pitchFamily="2" charset="77"/>
              </a:rPr>
              <a:t> relevant </a:t>
            </a:r>
            <a:r>
              <a:rPr lang="en-US" sz="1600" i="1" dirty="0" err="1">
                <a:latin typeface="Objective" pitchFamily="2" charset="77"/>
              </a:rPr>
              <a:t>voor</a:t>
            </a:r>
            <a:r>
              <a:rPr lang="en-US" sz="1600" i="1" dirty="0">
                <a:latin typeface="Objective" pitchFamily="2" charset="77"/>
              </a:rPr>
              <a:t> het </a:t>
            </a:r>
            <a:r>
              <a:rPr lang="en-US" sz="1600" i="1" dirty="0" err="1">
                <a:latin typeface="Objective" pitchFamily="2" charset="77"/>
              </a:rPr>
              <a:t>kavelmodel</a:t>
            </a:r>
            <a:r>
              <a:rPr lang="en-US" sz="1600" i="1" dirty="0">
                <a:latin typeface="Objective" pitchFamily="2" charset="77"/>
              </a:rPr>
              <a:t> </a:t>
            </a:r>
            <a:r>
              <a:rPr lang="en-US" sz="1600" i="1" dirty="0" err="1">
                <a:latin typeface="Objective" pitchFamily="2" charset="77"/>
              </a:rPr>
              <a:t>en</a:t>
            </a:r>
            <a:r>
              <a:rPr lang="en-US" sz="1600" i="1" dirty="0">
                <a:latin typeface="Objective" pitchFamily="2" charset="77"/>
              </a:rPr>
              <a:t> </a:t>
            </a:r>
            <a:r>
              <a:rPr lang="en-US" sz="1600" i="1" dirty="0" err="1">
                <a:latin typeface="Objective" pitchFamily="2" charset="77"/>
              </a:rPr>
              <a:t>waar</a:t>
            </a:r>
            <a:r>
              <a:rPr lang="en-US" sz="1600" i="1" dirty="0">
                <a:latin typeface="Objective" pitchFamily="2" charset="77"/>
              </a:rPr>
              <a:t> </a:t>
            </a:r>
            <a:r>
              <a:rPr lang="en-US" sz="1600" i="1" dirty="0" err="1">
                <a:latin typeface="Objective" pitchFamily="2" charset="77"/>
              </a:rPr>
              <a:t>ligt</a:t>
            </a:r>
            <a:r>
              <a:rPr lang="en-US" sz="1600" i="1" dirty="0">
                <a:latin typeface="Objective" pitchFamily="2" charset="77"/>
              </a:rPr>
              <a:t> de </a:t>
            </a:r>
            <a:r>
              <a:rPr lang="en-US" sz="1600" i="1" dirty="0" err="1">
                <a:latin typeface="Objective" pitchFamily="2" charset="77"/>
              </a:rPr>
              <a:t>potentie</a:t>
            </a:r>
            <a:r>
              <a:rPr lang="en-US" sz="1600" i="1" dirty="0">
                <a:latin typeface="Objective" pitchFamily="2" charset="77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845337-516A-8A44-89FE-373E01A4A2ED}"/>
              </a:ext>
            </a:extLst>
          </p:cNvPr>
          <p:cNvSpPr txBox="1"/>
          <p:nvPr/>
        </p:nvSpPr>
        <p:spPr>
          <a:xfrm>
            <a:off x="8205707" y="5306531"/>
            <a:ext cx="3834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44094"/>
                </a:solidFill>
                <a:latin typeface="Objective" pitchFamily="2" charset="77"/>
              </a:rPr>
              <a:t>Professionals</a:t>
            </a:r>
          </a:p>
          <a:p>
            <a:r>
              <a:rPr lang="en-US" sz="1600" i="1" dirty="0">
                <a:latin typeface="Objective" pitchFamily="2" charset="77"/>
              </a:rPr>
              <a:t>Hoe </a:t>
            </a:r>
            <a:r>
              <a:rPr lang="en-US" sz="1600" i="1" dirty="0" err="1">
                <a:latin typeface="Objective" pitchFamily="2" charset="77"/>
              </a:rPr>
              <a:t>kan</a:t>
            </a:r>
            <a:r>
              <a:rPr lang="en-US" sz="1600" i="1" dirty="0">
                <a:latin typeface="Objective" pitchFamily="2" charset="77"/>
              </a:rPr>
              <a:t> </a:t>
            </a:r>
            <a:r>
              <a:rPr lang="en-US" sz="1600" i="1" dirty="0" err="1">
                <a:latin typeface="Objective" pitchFamily="2" charset="77"/>
              </a:rPr>
              <a:t>ik</a:t>
            </a:r>
            <a:r>
              <a:rPr lang="en-US" sz="1600" i="1" dirty="0">
                <a:latin typeface="Objective" pitchFamily="2" charset="77"/>
              </a:rPr>
              <a:t> </a:t>
            </a:r>
            <a:r>
              <a:rPr lang="en-US" sz="1600" i="1" dirty="0" err="1">
                <a:latin typeface="Objective" pitchFamily="2" charset="77"/>
              </a:rPr>
              <a:t>een</a:t>
            </a:r>
            <a:r>
              <a:rPr lang="en-US" sz="1600" i="1" dirty="0">
                <a:latin typeface="Objective" pitchFamily="2" charset="77"/>
              </a:rPr>
              <a:t> </a:t>
            </a:r>
            <a:r>
              <a:rPr lang="en-US" sz="1600" i="1" dirty="0" err="1">
                <a:latin typeface="Objective" pitchFamily="2" charset="77"/>
              </a:rPr>
              <a:t>beter</a:t>
            </a:r>
            <a:r>
              <a:rPr lang="en-US" sz="1600" i="1" dirty="0">
                <a:latin typeface="Objective" pitchFamily="2" charset="77"/>
              </a:rPr>
              <a:t> </a:t>
            </a:r>
            <a:r>
              <a:rPr lang="en-US" sz="1600" i="1" dirty="0" err="1">
                <a:latin typeface="Objective" pitchFamily="2" charset="77"/>
              </a:rPr>
              <a:t>overzicht</a:t>
            </a:r>
            <a:r>
              <a:rPr lang="en-US" sz="1600" i="1" dirty="0">
                <a:latin typeface="Objective" pitchFamily="2" charset="77"/>
              </a:rPr>
              <a:t> </a:t>
            </a:r>
            <a:r>
              <a:rPr lang="en-US" sz="1600" i="1" dirty="0" err="1">
                <a:latin typeface="Objective" pitchFamily="2" charset="77"/>
              </a:rPr>
              <a:t>krijgen</a:t>
            </a:r>
            <a:r>
              <a:rPr lang="en-US" sz="1600" i="1" dirty="0">
                <a:latin typeface="Objective" pitchFamily="2" charset="77"/>
              </a:rPr>
              <a:t> van de </a:t>
            </a:r>
            <a:r>
              <a:rPr lang="en-US" sz="1600" i="1" dirty="0" err="1">
                <a:latin typeface="Objective" pitchFamily="2" charset="77"/>
              </a:rPr>
              <a:t>gezondheidsontwikkeling</a:t>
            </a:r>
            <a:r>
              <a:rPr lang="en-US" sz="1600" i="1" dirty="0">
                <a:latin typeface="Objective" pitchFamily="2" charset="77"/>
              </a:rPr>
              <a:t> in </a:t>
            </a:r>
            <a:r>
              <a:rPr lang="en-US" sz="1600" i="1" dirty="0" err="1">
                <a:latin typeface="Objective" pitchFamily="2" charset="77"/>
              </a:rPr>
              <a:t>mijn</a:t>
            </a:r>
            <a:r>
              <a:rPr lang="en-US" sz="1600" i="1" dirty="0">
                <a:latin typeface="Objective" pitchFamily="2" charset="77"/>
              </a:rPr>
              <a:t> </a:t>
            </a:r>
            <a:r>
              <a:rPr lang="en-US" sz="1600" i="1" dirty="0" err="1">
                <a:latin typeface="Objective" pitchFamily="2" charset="77"/>
              </a:rPr>
              <a:t>verzorgingsgebied</a:t>
            </a:r>
            <a:r>
              <a:rPr lang="en-US" sz="1600" i="1" dirty="0">
                <a:latin typeface="Objective" pitchFamily="2" charset="77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B55F84-4BCE-FE4C-B9A9-61D51EC6C213}"/>
              </a:ext>
            </a:extLst>
          </p:cNvPr>
          <p:cNvSpPr txBox="1"/>
          <p:nvPr/>
        </p:nvSpPr>
        <p:spPr>
          <a:xfrm>
            <a:off x="8205707" y="1996920"/>
            <a:ext cx="3834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44094"/>
                </a:solidFill>
                <a:latin typeface="Objective" pitchFamily="2" charset="77"/>
              </a:rPr>
              <a:t>Burgers</a:t>
            </a:r>
          </a:p>
          <a:p>
            <a:r>
              <a:rPr lang="en-US" sz="1600" i="1" dirty="0" err="1">
                <a:latin typeface="Objective" pitchFamily="2" charset="77"/>
              </a:rPr>
              <a:t>Welke</a:t>
            </a:r>
            <a:r>
              <a:rPr lang="en-US" sz="1600" i="1" dirty="0">
                <a:latin typeface="Objective" pitchFamily="2" charset="77"/>
              </a:rPr>
              <a:t> </a:t>
            </a:r>
            <a:r>
              <a:rPr lang="en-US" sz="1600" i="1" dirty="0" err="1">
                <a:latin typeface="Objective" pitchFamily="2" charset="77"/>
              </a:rPr>
              <a:t>gezondheidsinterventies</a:t>
            </a:r>
            <a:r>
              <a:rPr lang="en-US" sz="1600" i="1" dirty="0">
                <a:latin typeface="Objective" pitchFamily="2" charset="77"/>
              </a:rPr>
              <a:t> </a:t>
            </a:r>
            <a:r>
              <a:rPr lang="en-US" sz="1600" i="1" dirty="0" err="1">
                <a:latin typeface="Objective" pitchFamily="2" charset="77"/>
              </a:rPr>
              <a:t>zijn</a:t>
            </a:r>
            <a:r>
              <a:rPr lang="en-US" sz="1600" i="1" dirty="0">
                <a:latin typeface="Objective" pitchFamily="2" charset="77"/>
              </a:rPr>
              <a:t> </a:t>
            </a:r>
            <a:r>
              <a:rPr lang="en-US" sz="1600" i="1" dirty="0" err="1">
                <a:latin typeface="Objective" pitchFamily="2" charset="77"/>
              </a:rPr>
              <a:t>er</a:t>
            </a:r>
            <a:r>
              <a:rPr lang="en-US" sz="1600" i="1" dirty="0">
                <a:latin typeface="Objective" pitchFamily="2" charset="77"/>
              </a:rPr>
              <a:t> in </a:t>
            </a:r>
            <a:r>
              <a:rPr lang="en-US" sz="1600" i="1" dirty="0" err="1">
                <a:latin typeface="Objective" pitchFamily="2" charset="77"/>
              </a:rPr>
              <a:t>mijn</a:t>
            </a:r>
            <a:r>
              <a:rPr lang="en-US" sz="1600" i="1" dirty="0">
                <a:latin typeface="Objective" pitchFamily="2" charset="77"/>
              </a:rPr>
              <a:t> </a:t>
            </a:r>
            <a:r>
              <a:rPr lang="en-US" sz="1600" i="1" dirty="0" err="1">
                <a:latin typeface="Objective" pitchFamily="2" charset="77"/>
              </a:rPr>
              <a:t>omgeving</a:t>
            </a:r>
            <a:r>
              <a:rPr lang="en-US" sz="1600" i="1" dirty="0">
                <a:latin typeface="Objective" pitchFamily="2" charset="77"/>
              </a:rPr>
              <a:t> </a:t>
            </a:r>
            <a:r>
              <a:rPr lang="en-US" sz="1600" i="1" dirty="0" err="1">
                <a:latin typeface="Objective" pitchFamily="2" charset="77"/>
              </a:rPr>
              <a:t>en</a:t>
            </a:r>
            <a:r>
              <a:rPr lang="en-US" sz="1600" i="1" dirty="0">
                <a:latin typeface="Objective" pitchFamily="2" charset="77"/>
              </a:rPr>
              <a:t> </a:t>
            </a:r>
            <a:r>
              <a:rPr lang="en-US" sz="1600" i="1" dirty="0" err="1">
                <a:latin typeface="Objective" pitchFamily="2" charset="77"/>
              </a:rPr>
              <a:t>welke</a:t>
            </a:r>
            <a:r>
              <a:rPr lang="en-US" sz="1600" i="1" dirty="0">
                <a:latin typeface="Objective" pitchFamily="2" charset="77"/>
              </a:rPr>
              <a:t> </a:t>
            </a:r>
            <a:r>
              <a:rPr lang="en-US" sz="1600" i="1" dirty="0" err="1">
                <a:latin typeface="Objective" pitchFamily="2" charset="77"/>
              </a:rPr>
              <a:t>passen</a:t>
            </a:r>
            <a:r>
              <a:rPr lang="en-US" sz="1600" i="1" dirty="0">
                <a:latin typeface="Objective" pitchFamily="2" charset="77"/>
              </a:rPr>
              <a:t> </a:t>
            </a:r>
            <a:r>
              <a:rPr lang="en-US" sz="1600" i="1" dirty="0" err="1">
                <a:latin typeface="Objective" pitchFamily="2" charset="77"/>
              </a:rPr>
              <a:t>bij</a:t>
            </a:r>
            <a:r>
              <a:rPr lang="en-US" sz="1600" i="1" dirty="0">
                <a:latin typeface="Objective" pitchFamily="2" charset="77"/>
              </a:rPr>
              <a:t> </a:t>
            </a:r>
            <a:r>
              <a:rPr lang="en-US" sz="1600" i="1" dirty="0" err="1">
                <a:latin typeface="Objective" pitchFamily="2" charset="77"/>
              </a:rPr>
              <a:t>mij</a:t>
            </a:r>
            <a:r>
              <a:rPr lang="en-US" sz="1600" i="1" dirty="0">
                <a:latin typeface="Objective" pitchFamily="2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874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75D848B8B3FE41B8D3F5B358740DAC" ma:contentTypeVersion="12" ma:contentTypeDescription="Create a new document." ma:contentTypeScope="" ma:versionID="a23baedc24a85b7ec4e9ffdf7e812eaa">
  <xsd:schema xmlns:xsd="http://www.w3.org/2001/XMLSchema" xmlns:xs="http://www.w3.org/2001/XMLSchema" xmlns:p="http://schemas.microsoft.com/office/2006/metadata/properties" xmlns:ns2="14edc478-f622-439b-8657-f9432e1699b8" xmlns:ns3="e76d651b-881f-4f9f-8c7a-5f6e249540ed" targetNamespace="http://schemas.microsoft.com/office/2006/metadata/properties" ma:root="true" ma:fieldsID="cdb4f8a6e7db5565948ea931d6fddfd0" ns2:_="" ns3:_="">
    <xsd:import namespace="14edc478-f622-439b-8657-f9432e1699b8"/>
    <xsd:import namespace="e76d651b-881f-4f9f-8c7a-5f6e249540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edc478-f622-439b-8657-f9432e1699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6d651b-881f-4f9f-8c7a-5f6e249540e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7A0E8C-2A6D-4C80-B399-4F6521DDDC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edc478-f622-439b-8657-f9432e1699b8"/>
    <ds:schemaRef ds:uri="e76d651b-881f-4f9f-8c7a-5f6e249540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F2E093-7252-489A-825E-C04F2E2E9FA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96D79C5-EA0C-418C-B4A5-760DDA6440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857</Words>
  <Application>Microsoft Macintosh PowerPoint</Application>
  <PresentationFormat>Breedbeeld</PresentationFormat>
  <Paragraphs>223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Corbel</vt:lpstr>
      <vt:lpstr>Objective</vt:lpstr>
      <vt:lpstr>Objective Medium</vt:lpstr>
      <vt:lpstr>Office Theme</vt:lpstr>
      <vt:lpstr>1_Office Theme</vt:lpstr>
      <vt:lpstr>Kavelmodel </vt:lpstr>
      <vt:lpstr>Stand van zaken </vt:lpstr>
      <vt:lpstr>Kwantitatieve analyse</vt:lpstr>
      <vt:lpstr>Data-analyses</vt:lpstr>
      <vt:lpstr>PowerPoint-presentatie</vt:lpstr>
      <vt:lpstr>PowerPoint-presentatie</vt:lpstr>
      <vt:lpstr>PowerPoint-presentatie</vt:lpstr>
      <vt:lpstr>Monitoring: van data naar inzicht</vt:lpstr>
      <vt:lpstr>Voor wie is monitoring belangrijk?</vt:lpstr>
      <vt:lpstr>Inzicht op basis van Population Health data</vt:lpstr>
      <vt:lpstr>Maak bronnen toegankelijk</vt:lpstr>
      <vt:lpstr>KIC Kavelmonitor</vt:lpstr>
      <vt:lpstr>Population Health “App Store”</vt:lpstr>
      <vt:lpstr>Volgende fases werkstroom Monitoring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Kavelmodel Werkstroom Kavelorganisatie</dc:title>
  <dc:creator>Leonie Voragen</dc:creator>
  <cp:lastModifiedBy>amy torrence</cp:lastModifiedBy>
  <cp:revision>13</cp:revision>
  <dcterms:created xsi:type="dcterms:W3CDTF">2020-07-07T11:53:02Z</dcterms:created>
  <dcterms:modified xsi:type="dcterms:W3CDTF">2020-07-10T08:51:20Z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0x0101003775D848B8B3FE41B8D3F5B358740DAC</vt:lpwstr>
  </property>
</Properties>
</file>